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4" r:id="rId3"/>
    <p:sldMasterId id="2147483686" r:id="rId4"/>
    <p:sldMasterId id="2147483890" r:id="rId5"/>
  </p:sldMasterIdLst>
  <p:notesMasterIdLst>
    <p:notesMasterId r:id="rId51"/>
  </p:notesMasterIdLst>
  <p:sldIdLst>
    <p:sldId id="1127" r:id="rId6"/>
    <p:sldId id="2916" r:id="rId7"/>
    <p:sldId id="2894" r:id="rId8"/>
    <p:sldId id="2918" r:id="rId9"/>
    <p:sldId id="2927" r:id="rId10"/>
    <p:sldId id="2926" r:id="rId11"/>
    <p:sldId id="2930" r:id="rId12"/>
    <p:sldId id="2947" r:id="rId13"/>
    <p:sldId id="2950" r:id="rId14"/>
    <p:sldId id="2948" r:id="rId15"/>
    <p:sldId id="2949" r:id="rId16"/>
    <p:sldId id="2954" r:id="rId17"/>
    <p:sldId id="2951" r:id="rId18"/>
    <p:sldId id="2952" r:id="rId19"/>
    <p:sldId id="2953" r:id="rId20"/>
    <p:sldId id="2955" r:id="rId21"/>
    <p:sldId id="2915" r:id="rId22"/>
    <p:sldId id="2922" r:id="rId23"/>
    <p:sldId id="2923" r:id="rId24"/>
    <p:sldId id="2919" r:id="rId25"/>
    <p:sldId id="2931" r:id="rId26"/>
    <p:sldId id="2920" r:id="rId27"/>
    <p:sldId id="2933" r:id="rId28"/>
    <p:sldId id="2935" r:id="rId29"/>
    <p:sldId id="2934" r:id="rId30"/>
    <p:sldId id="257" r:id="rId31"/>
    <p:sldId id="2956" r:id="rId32"/>
    <p:sldId id="2957" r:id="rId33"/>
    <p:sldId id="258" r:id="rId34"/>
    <p:sldId id="2939" r:id="rId35"/>
    <p:sldId id="2903" r:id="rId36"/>
    <p:sldId id="2937" r:id="rId37"/>
    <p:sldId id="2938" r:id="rId38"/>
    <p:sldId id="2940" r:id="rId39"/>
    <p:sldId id="2945" r:id="rId40"/>
    <p:sldId id="2946" r:id="rId41"/>
    <p:sldId id="2924" r:id="rId42"/>
    <p:sldId id="2928" r:id="rId43"/>
    <p:sldId id="2929" r:id="rId44"/>
    <p:sldId id="2925" r:id="rId45"/>
    <p:sldId id="2942" r:id="rId46"/>
    <p:sldId id="2943" r:id="rId47"/>
    <p:sldId id="2936" r:id="rId48"/>
    <p:sldId id="2941" r:id="rId49"/>
    <p:sldId id="2944" r:id="rId50"/>
  </p:sldIdLst>
  <p:sldSz cx="9144000" cy="6858000" type="screen4x3"/>
  <p:notesSz cx="6858000" cy="13144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5FA3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8"/>
    <p:restoredTop sz="83412" autoAdjust="0"/>
  </p:normalViewPr>
  <p:slideViewPr>
    <p:cSldViewPr snapToGrid="0">
      <p:cViewPr varScale="1">
        <p:scale>
          <a:sx n="74" d="100"/>
          <a:sy n="74" d="100"/>
        </p:scale>
        <p:origin x="2139" y="3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0766526C-24B6-4CAB-8E8E-85A13ADA1832}" type="datetimeFigureOut">
              <a:rPr lang="en-US" smtClean="0"/>
              <a:pPr/>
              <a:t>3/8/2019</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963F5536-7C40-4D79-8D59-3C9CBA8A0204}" type="slidenum">
              <a:rPr lang="en-US" smtClean="0"/>
              <a:pPr/>
              <a:t>‹#›</a:t>
            </a:fld>
            <a:endParaRPr lang="en-US"/>
          </a:p>
        </p:txBody>
      </p:sp>
    </p:spTree>
    <p:extLst>
      <p:ext uri="{BB962C8B-B14F-4D97-AF65-F5344CB8AC3E}">
        <p14:creationId xmlns:p14="http://schemas.microsoft.com/office/powerpoint/2010/main" val="3917961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ln/>
        </p:spPr>
      </p:sp>
      <p:sp>
        <p:nvSpPr>
          <p:cNvPr id="4014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trike="noStrike" baseline="0">
              <a:latin typeface="Arial" pitchFamily="34" charset="0"/>
              <a:cs typeface="ＭＳ Ｐゴシック" pitchFamily="34" charset="-128"/>
            </a:endParaRPr>
          </a:p>
        </p:txBody>
      </p:sp>
    </p:spTree>
    <p:extLst>
      <p:ext uri="{BB962C8B-B14F-4D97-AF65-F5344CB8AC3E}">
        <p14:creationId xmlns:p14="http://schemas.microsoft.com/office/powerpoint/2010/main" val="398142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10</a:t>
            </a:fld>
            <a:endParaRPr lang="en-US"/>
          </a:p>
        </p:txBody>
      </p:sp>
    </p:spTree>
    <p:extLst>
      <p:ext uri="{BB962C8B-B14F-4D97-AF65-F5344CB8AC3E}">
        <p14:creationId xmlns:p14="http://schemas.microsoft.com/office/powerpoint/2010/main" val="585106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11</a:t>
            </a:fld>
            <a:endParaRPr lang="en-US"/>
          </a:p>
        </p:txBody>
      </p:sp>
    </p:spTree>
    <p:extLst>
      <p:ext uri="{BB962C8B-B14F-4D97-AF65-F5344CB8AC3E}">
        <p14:creationId xmlns:p14="http://schemas.microsoft.com/office/powerpoint/2010/main" val="706545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12</a:t>
            </a:fld>
            <a:endParaRPr lang="en-US"/>
          </a:p>
        </p:txBody>
      </p:sp>
    </p:spTree>
    <p:extLst>
      <p:ext uri="{BB962C8B-B14F-4D97-AF65-F5344CB8AC3E}">
        <p14:creationId xmlns:p14="http://schemas.microsoft.com/office/powerpoint/2010/main" val="248847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13</a:t>
            </a:fld>
            <a:endParaRPr lang="en-US"/>
          </a:p>
        </p:txBody>
      </p:sp>
    </p:spTree>
    <p:extLst>
      <p:ext uri="{BB962C8B-B14F-4D97-AF65-F5344CB8AC3E}">
        <p14:creationId xmlns:p14="http://schemas.microsoft.com/office/powerpoint/2010/main" val="2282794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14</a:t>
            </a:fld>
            <a:endParaRPr lang="en-US"/>
          </a:p>
        </p:txBody>
      </p:sp>
    </p:spTree>
    <p:extLst>
      <p:ext uri="{BB962C8B-B14F-4D97-AF65-F5344CB8AC3E}">
        <p14:creationId xmlns:p14="http://schemas.microsoft.com/office/powerpoint/2010/main" val="366745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15</a:t>
            </a:fld>
            <a:endParaRPr lang="en-US"/>
          </a:p>
        </p:txBody>
      </p:sp>
    </p:spTree>
    <p:extLst>
      <p:ext uri="{BB962C8B-B14F-4D97-AF65-F5344CB8AC3E}">
        <p14:creationId xmlns:p14="http://schemas.microsoft.com/office/powerpoint/2010/main" val="715417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17</a:t>
            </a:fld>
            <a:endParaRPr lang="en-US"/>
          </a:p>
        </p:txBody>
      </p:sp>
    </p:spTree>
    <p:extLst>
      <p:ext uri="{BB962C8B-B14F-4D97-AF65-F5344CB8AC3E}">
        <p14:creationId xmlns:p14="http://schemas.microsoft.com/office/powerpoint/2010/main" val="1463697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18</a:t>
            </a:fld>
            <a:endParaRPr lang="en-US"/>
          </a:p>
        </p:txBody>
      </p:sp>
    </p:spTree>
    <p:extLst>
      <p:ext uri="{BB962C8B-B14F-4D97-AF65-F5344CB8AC3E}">
        <p14:creationId xmlns:p14="http://schemas.microsoft.com/office/powerpoint/2010/main" val="1792908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19</a:t>
            </a:fld>
            <a:endParaRPr lang="en-US"/>
          </a:p>
        </p:txBody>
      </p:sp>
    </p:spTree>
    <p:extLst>
      <p:ext uri="{BB962C8B-B14F-4D97-AF65-F5344CB8AC3E}">
        <p14:creationId xmlns:p14="http://schemas.microsoft.com/office/powerpoint/2010/main" val="2539744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20</a:t>
            </a:fld>
            <a:endParaRPr lang="en-US"/>
          </a:p>
        </p:txBody>
      </p:sp>
    </p:spTree>
    <p:extLst>
      <p:ext uri="{BB962C8B-B14F-4D97-AF65-F5344CB8AC3E}">
        <p14:creationId xmlns:p14="http://schemas.microsoft.com/office/powerpoint/2010/main" val="290011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2</a:t>
            </a:fld>
            <a:endParaRPr lang="en-US"/>
          </a:p>
        </p:txBody>
      </p:sp>
    </p:spTree>
    <p:extLst>
      <p:ext uri="{BB962C8B-B14F-4D97-AF65-F5344CB8AC3E}">
        <p14:creationId xmlns:p14="http://schemas.microsoft.com/office/powerpoint/2010/main" val="1556668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21</a:t>
            </a:fld>
            <a:endParaRPr lang="en-US"/>
          </a:p>
        </p:txBody>
      </p:sp>
    </p:spTree>
    <p:extLst>
      <p:ext uri="{BB962C8B-B14F-4D97-AF65-F5344CB8AC3E}">
        <p14:creationId xmlns:p14="http://schemas.microsoft.com/office/powerpoint/2010/main" val="3447902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22</a:t>
            </a:fld>
            <a:endParaRPr lang="en-US"/>
          </a:p>
        </p:txBody>
      </p:sp>
    </p:spTree>
    <p:extLst>
      <p:ext uri="{BB962C8B-B14F-4D97-AF65-F5344CB8AC3E}">
        <p14:creationId xmlns:p14="http://schemas.microsoft.com/office/powerpoint/2010/main" val="4258310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23</a:t>
            </a:fld>
            <a:endParaRPr lang="en-US"/>
          </a:p>
        </p:txBody>
      </p:sp>
    </p:spTree>
    <p:extLst>
      <p:ext uri="{BB962C8B-B14F-4D97-AF65-F5344CB8AC3E}">
        <p14:creationId xmlns:p14="http://schemas.microsoft.com/office/powerpoint/2010/main" val="161120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24</a:t>
            </a:fld>
            <a:endParaRPr lang="en-US"/>
          </a:p>
        </p:txBody>
      </p:sp>
    </p:spTree>
    <p:extLst>
      <p:ext uri="{BB962C8B-B14F-4D97-AF65-F5344CB8AC3E}">
        <p14:creationId xmlns:p14="http://schemas.microsoft.com/office/powerpoint/2010/main" val="1832883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25</a:t>
            </a:fld>
            <a:endParaRPr lang="en-US"/>
          </a:p>
        </p:txBody>
      </p:sp>
    </p:spTree>
    <p:extLst>
      <p:ext uri="{BB962C8B-B14F-4D97-AF65-F5344CB8AC3E}">
        <p14:creationId xmlns:p14="http://schemas.microsoft.com/office/powerpoint/2010/main" val="588713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27</a:t>
            </a:fld>
            <a:endParaRPr lang="en-US"/>
          </a:p>
        </p:txBody>
      </p:sp>
    </p:spTree>
    <p:extLst>
      <p:ext uri="{BB962C8B-B14F-4D97-AF65-F5344CB8AC3E}">
        <p14:creationId xmlns:p14="http://schemas.microsoft.com/office/powerpoint/2010/main" val="18303162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28</a:t>
            </a:fld>
            <a:endParaRPr lang="en-US"/>
          </a:p>
        </p:txBody>
      </p:sp>
    </p:spTree>
    <p:extLst>
      <p:ext uri="{BB962C8B-B14F-4D97-AF65-F5344CB8AC3E}">
        <p14:creationId xmlns:p14="http://schemas.microsoft.com/office/powerpoint/2010/main" val="28722858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29</a:t>
            </a:fld>
            <a:endParaRPr lang="en-US"/>
          </a:p>
        </p:txBody>
      </p:sp>
    </p:spTree>
    <p:extLst>
      <p:ext uri="{BB962C8B-B14F-4D97-AF65-F5344CB8AC3E}">
        <p14:creationId xmlns:p14="http://schemas.microsoft.com/office/powerpoint/2010/main" val="3414204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30</a:t>
            </a:fld>
            <a:endParaRPr lang="en-US"/>
          </a:p>
        </p:txBody>
      </p:sp>
    </p:spTree>
    <p:extLst>
      <p:ext uri="{BB962C8B-B14F-4D97-AF65-F5344CB8AC3E}">
        <p14:creationId xmlns:p14="http://schemas.microsoft.com/office/powerpoint/2010/main" val="10570260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31</a:t>
            </a:fld>
            <a:endParaRPr lang="en-US"/>
          </a:p>
        </p:txBody>
      </p:sp>
    </p:spTree>
    <p:extLst>
      <p:ext uri="{BB962C8B-B14F-4D97-AF65-F5344CB8AC3E}">
        <p14:creationId xmlns:p14="http://schemas.microsoft.com/office/powerpoint/2010/main" val="131564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a:t>
            </a:fld>
            <a:endParaRPr lang="en-US"/>
          </a:p>
        </p:txBody>
      </p:sp>
    </p:spTree>
    <p:extLst>
      <p:ext uri="{BB962C8B-B14F-4D97-AF65-F5344CB8AC3E}">
        <p14:creationId xmlns:p14="http://schemas.microsoft.com/office/powerpoint/2010/main" val="3070760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32</a:t>
            </a:fld>
            <a:endParaRPr lang="en-US"/>
          </a:p>
        </p:txBody>
      </p:sp>
    </p:spTree>
    <p:extLst>
      <p:ext uri="{BB962C8B-B14F-4D97-AF65-F5344CB8AC3E}">
        <p14:creationId xmlns:p14="http://schemas.microsoft.com/office/powerpoint/2010/main" val="42437512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5,521 rural to urban parent-child pair movers</a:t>
            </a:r>
          </a:p>
        </p:txBody>
      </p:sp>
      <p:sp>
        <p:nvSpPr>
          <p:cNvPr id="4" name="Slide Number Placeholder 3"/>
          <p:cNvSpPr>
            <a:spLocks noGrp="1"/>
          </p:cNvSpPr>
          <p:nvPr>
            <p:ph type="sldNum" sz="quarter" idx="5"/>
          </p:nvPr>
        </p:nvSpPr>
        <p:spPr/>
        <p:txBody>
          <a:bodyPr/>
          <a:lstStyle/>
          <a:p>
            <a:fld id="{963F5536-7C40-4D79-8D59-3C9CBA8A0204}" type="slidenum">
              <a:rPr lang="en-US" smtClean="0"/>
              <a:pPr/>
              <a:t>33</a:t>
            </a:fld>
            <a:endParaRPr lang="en-US"/>
          </a:p>
        </p:txBody>
      </p:sp>
    </p:spTree>
    <p:extLst>
      <p:ext uri="{BB962C8B-B14F-4D97-AF65-F5344CB8AC3E}">
        <p14:creationId xmlns:p14="http://schemas.microsoft.com/office/powerpoint/2010/main" val="3601104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34</a:t>
            </a:fld>
            <a:endParaRPr lang="en-US"/>
          </a:p>
        </p:txBody>
      </p:sp>
    </p:spTree>
    <p:extLst>
      <p:ext uri="{BB962C8B-B14F-4D97-AF65-F5344CB8AC3E}">
        <p14:creationId xmlns:p14="http://schemas.microsoft.com/office/powerpoint/2010/main" val="10203705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35</a:t>
            </a:fld>
            <a:endParaRPr lang="en-US"/>
          </a:p>
        </p:txBody>
      </p:sp>
    </p:spTree>
    <p:extLst>
      <p:ext uri="{BB962C8B-B14F-4D97-AF65-F5344CB8AC3E}">
        <p14:creationId xmlns:p14="http://schemas.microsoft.com/office/powerpoint/2010/main" val="30844035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36</a:t>
            </a:fld>
            <a:endParaRPr lang="en-US"/>
          </a:p>
        </p:txBody>
      </p:sp>
    </p:spTree>
    <p:extLst>
      <p:ext uri="{BB962C8B-B14F-4D97-AF65-F5344CB8AC3E}">
        <p14:creationId xmlns:p14="http://schemas.microsoft.com/office/powerpoint/2010/main" val="2135020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37</a:t>
            </a:fld>
            <a:endParaRPr lang="en-US"/>
          </a:p>
        </p:txBody>
      </p:sp>
    </p:spTree>
    <p:extLst>
      <p:ext uri="{BB962C8B-B14F-4D97-AF65-F5344CB8AC3E}">
        <p14:creationId xmlns:p14="http://schemas.microsoft.com/office/powerpoint/2010/main" val="34770640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38</a:t>
            </a:fld>
            <a:endParaRPr lang="en-US"/>
          </a:p>
        </p:txBody>
      </p:sp>
    </p:spTree>
    <p:extLst>
      <p:ext uri="{BB962C8B-B14F-4D97-AF65-F5344CB8AC3E}">
        <p14:creationId xmlns:p14="http://schemas.microsoft.com/office/powerpoint/2010/main" val="2167781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39</a:t>
            </a:fld>
            <a:endParaRPr lang="en-US"/>
          </a:p>
        </p:txBody>
      </p:sp>
    </p:spTree>
    <p:extLst>
      <p:ext uri="{BB962C8B-B14F-4D97-AF65-F5344CB8AC3E}">
        <p14:creationId xmlns:p14="http://schemas.microsoft.com/office/powerpoint/2010/main" val="11623127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40</a:t>
            </a:fld>
            <a:endParaRPr lang="en-US"/>
          </a:p>
        </p:txBody>
      </p:sp>
    </p:spTree>
    <p:extLst>
      <p:ext uri="{BB962C8B-B14F-4D97-AF65-F5344CB8AC3E}">
        <p14:creationId xmlns:p14="http://schemas.microsoft.com/office/powerpoint/2010/main" val="10728827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percent returns to education are the same in the city vs. the village, but there is a level shift up of log income for kids growing up in the city. If all of the costs of education scale with income (this is true, for example, when the cost of education is just the opportunity cost from lost wages), then the incentives to get schooling will be unchanged. But, if there is a portion of costs that do not scale (e.g. you need to pay a fixed amount to hire a teacher of a certain quality, you need to buy books, etc.), then this will mean a greater incentive to get schooling in the city than the village.</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41</a:t>
            </a:fld>
            <a:endParaRPr lang="en-US"/>
          </a:p>
        </p:txBody>
      </p:sp>
    </p:spTree>
    <p:extLst>
      <p:ext uri="{BB962C8B-B14F-4D97-AF65-F5344CB8AC3E}">
        <p14:creationId xmlns:p14="http://schemas.microsoft.com/office/powerpoint/2010/main" val="178085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4</a:t>
            </a:fld>
            <a:endParaRPr lang="en-US"/>
          </a:p>
        </p:txBody>
      </p:sp>
    </p:spTree>
    <p:extLst>
      <p:ext uri="{BB962C8B-B14F-4D97-AF65-F5344CB8AC3E}">
        <p14:creationId xmlns:p14="http://schemas.microsoft.com/office/powerpoint/2010/main" val="1716228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Each point shows the ATE on the probability of achieving at least that percentile (in the national income distribution). The results show that there are positive effects throughout, which means that growing up in the city moves the entire distribution to the right (the distribution of potential outcomes for growing up in the city first-order stochastically dominates the distribution of potential outcomes for growing up in the village). The other thing is that the effects are strongest in the middle of the distribution: this means that growing up in the city has particularly strong effects on the probability of making it into the middle class.</a:t>
            </a:r>
            <a:endParaRPr lang="en-US" dirty="0"/>
          </a:p>
        </p:txBody>
      </p:sp>
      <p:sp>
        <p:nvSpPr>
          <p:cNvPr id="4" name="Slide Number Placeholder 3"/>
          <p:cNvSpPr>
            <a:spLocks noGrp="1"/>
          </p:cNvSpPr>
          <p:nvPr>
            <p:ph type="sldNum" sz="quarter" idx="5"/>
          </p:nvPr>
        </p:nvSpPr>
        <p:spPr/>
        <p:txBody>
          <a:bodyPr/>
          <a:lstStyle/>
          <a:p>
            <a:fld id="{963F5536-7C40-4D79-8D59-3C9CBA8A0204}" type="slidenum">
              <a:rPr lang="en-US" smtClean="0"/>
              <a:pPr/>
              <a:t>42</a:t>
            </a:fld>
            <a:endParaRPr lang="en-US"/>
          </a:p>
        </p:txBody>
      </p:sp>
    </p:spTree>
    <p:extLst>
      <p:ext uri="{BB962C8B-B14F-4D97-AF65-F5344CB8AC3E}">
        <p14:creationId xmlns:p14="http://schemas.microsoft.com/office/powerpoint/2010/main" val="16817654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43</a:t>
            </a:fld>
            <a:endParaRPr lang="en-US"/>
          </a:p>
        </p:txBody>
      </p:sp>
    </p:spTree>
    <p:extLst>
      <p:ext uri="{BB962C8B-B14F-4D97-AF65-F5344CB8AC3E}">
        <p14:creationId xmlns:p14="http://schemas.microsoft.com/office/powerpoint/2010/main" val="4038053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44</a:t>
            </a:fld>
            <a:endParaRPr lang="en-US"/>
          </a:p>
        </p:txBody>
      </p:sp>
    </p:spTree>
    <p:extLst>
      <p:ext uri="{BB962C8B-B14F-4D97-AF65-F5344CB8AC3E}">
        <p14:creationId xmlns:p14="http://schemas.microsoft.com/office/powerpoint/2010/main" val="21348235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45</a:t>
            </a:fld>
            <a:endParaRPr lang="en-US"/>
          </a:p>
        </p:txBody>
      </p:sp>
    </p:spTree>
    <p:extLst>
      <p:ext uri="{BB962C8B-B14F-4D97-AF65-F5344CB8AC3E}">
        <p14:creationId xmlns:p14="http://schemas.microsoft.com/office/powerpoint/2010/main" val="306075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5</a:t>
            </a:fld>
            <a:endParaRPr lang="en-US"/>
          </a:p>
        </p:txBody>
      </p:sp>
    </p:spTree>
    <p:extLst>
      <p:ext uri="{BB962C8B-B14F-4D97-AF65-F5344CB8AC3E}">
        <p14:creationId xmlns:p14="http://schemas.microsoft.com/office/powerpoint/2010/main" val="97846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6</a:t>
            </a:fld>
            <a:endParaRPr lang="en-US"/>
          </a:p>
        </p:txBody>
      </p:sp>
    </p:spTree>
    <p:extLst>
      <p:ext uri="{BB962C8B-B14F-4D97-AF65-F5344CB8AC3E}">
        <p14:creationId xmlns:p14="http://schemas.microsoft.com/office/powerpoint/2010/main" val="2775970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7</a:t>
            </a:fld>
            <a:endParaRPr lang="en-US"/>
          </a:p>
        </p:txBody>
      </p:sp>
    </p:spTree>
    <p:extLst>
      <p:ext uri="{BB962C8B-B14F-4D97-AF65-F5344CB8AC3E}">
        <p14:creationId xmlns:p14="http://schemas.microsoft.com/office/powerpoint/2010/main" val="421863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8</a:t>
            </a:fld>
            <a:endParaRPr lang="en-US"/>
          </a:p>
        </p:txBody>
      </p:sp>
    </p:spTree>
    <p:extLst>
      <p:ext uri="{BB962C8B-B14F-4D97-AF65-F5344CB8AC3E}">
        <p14:creationId xmlns:p14="http://schemas.microsoft.com/office/powerpoint/2010/main" val="4216763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63F5536-7C40-4D79-8D59-3C9CBA8A0204}" type="slidenum">
              <a:rPr lang="en-US" smtClean="0"/>
              <a:pPr/>
              <a:t>9</a:t>
            </a:fld>
            <a:endParaRPr lang="en-US"/>
          </a:p>
        </p:txBody>
      </p:sp>
    </p:spTree>
    <p:extLst>
      <p:ext uri="{BB962C8B-B14F-4D97-AF65-F5344CB8AC3E}">
        <p14:creationId xmlns:p14="http://schemas.microsoft.com/office/powerpoint/2010/main" val="1424554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8263083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16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993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4FB00-E8B3-4398-A85B-3E316BF5FF63}"/>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BBC4F6-B76A-49BA-8968-E321057933B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4430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143000"/>
            <a:ext cx="83216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68035261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956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079890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302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232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76723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3293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6678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09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0206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9018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542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381000" y="1143000"/>
            <a:ext cx="8321675"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371600" y="2514600"/>
            <a:ext cx="64008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381000" y="1219200"/>
            <a:ext cx="83058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714983973"/>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1712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2583904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373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832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7512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19081196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627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086855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995394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8742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52400"/>
            <a:ext cx="219075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41985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7835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64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207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00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8758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6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838200"/>
            <a:ext cx="40767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7476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062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7542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1082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4296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817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339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282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682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494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647893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3470987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7797571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128779193"/>
      </p:ext>
    </p:extLst>
  </p:cSld>
  <p:clrMap bg1="lt1" tx1="dk1" bg2="lt2" tx2="dk2" accent1="accent1" accent2="accent2" accent3="accent3" accent4="accent4" accent5="accent5" accent6="accent6" hlink="hlink" folHlink="folHlink"/>
  <p:sldLayoutIdLst>
    <p:sldLayoutId id="2147483902" r:id="rId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bwMode="auto">
          <a:xfrm>
            <a:off x="381000" y="8382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459" name="Rectangle 5"/>
          <p:cNvSpPr>
            <a:spLocks noChangeArrowheads="1"/>
          </p:cNvSpPr>
          <p:nvPr/>
        </p:nvSpPr>
        <p:spPr bwMode="auto">
          <a:xfrm>
            <a:off x="0" y="0"/>
            <a:ext cx="9144000" cy="762000"/>
          </a:xfrm>
          <a:prstGeom prst="rect">
            <a:avLst/>
          </a:prstGeom>
          <a:solidFill>
            <a:srgbClr val="2E249E"/>
          </a:solidFill>
          <a:ln>
            <a:noFill/>
          </a:ln>
          <a:extLst/>
        </p:spPr>
        <p:txBody>
          <a:bodyPr wrap="none" anchor="ctr"/>
          <a:lstStyle/>
          <a:p>
            <a:pPr algn="ctr" fontAlgn="base">
              <a:spcBef>
                <a:spcPct val="0"/>
              </a:spcBef>
              <a:spcAft>
                <a:spcPct val="0"/>
              </a:spcAft>
              <a:defRPr/>
            </a:pPr>
            <a:endParaRPr lang="en-US">
              <a:solidFill>
                <a:srgbClr val="000000"/>
              </a:solidFill>
              <a:latin typeface="Symbol" pitchFamily="18" charset="2"/>
              <a:ea typeface="ＭＳ Ｐゴシック" pitchFamily="34" charset="-128"/>
            </a:endParaRPr>
          </a:p>
        </p:txBody>
      </p:sp>
      <p:sp>
        <p:nvSpPr>
          <p:cNvPr id="27652" name="Rectangle 2"/>
          <p:cNvSpPr>
            <a:spLocks noGrp="1" noChangeArrowheads="1"/>
          </p:cNvSpPr>
          <p:nvPr>
            <p:ph type="title"/>
          </p:nvPr>
        </p:nvSpPr>
        <p:spPr bwMode="auto">
          <a:xfrm>
            <a:off x="228600" y="152400"/>
            <a:ext cx="8763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405294199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0" eaLnBrk="0" fontAlgn="base" hangingPunct="0">
        <a:spcBef>
          <a:spcPct val="0"/>
        </a:spcBef>
        <a:spcAft>
          <a:spcPct val="0"/>
        </a:spcAft>
        <a:defRPr sz="3200">
          <a:solidFill>
            <a:schemeClr val="bg1"/>
          </a:solidFill>
          <a:latin typeface="+mj-lt"/>
          <a:ea typeface="Arial" charset="0"/>
          <a:cs typeface="+mj-cs"/>
        </a:defRPr>
      </a:lvl1pPr>
      <a:lvl2pPr algn="l" rtl="0" eaLnBrk="0" fontAlgn="base" hangingPunct="0">
        <a:spcBef>
          <a:spcPct val="0"/>
        </a:spcBef>
        <a:spcAft>
          <a:spcPct val="0"/>
        </a:spcAft>
        <a:defRPr sz="3200">
          <a:solidFill>
            <a:schemeClr val="bg1"/>
          </a:solidFill>
          <a:latin typeface="cmss10" pitchFamily="34" charset="0"/>
          <a:ea typeface="Arial"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Arial"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Arial"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Arial"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81000" y="838200"/>
            <a:ext cx="83058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9144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228600" y="152400"/>
            <a:ext cx="8763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4271005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13F0F-F506-4C53-BF39-ED7D02AD2E57}"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399DA-F1CE-4B5E-A1EA-17892005188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654463"/>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18.emf"/></Relationships>
</file>

<file path=ppt/slides/_rels/slide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a:xfrm>
            <a:off x="457200" y="2170863"/>
            <a:ext cx="8305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000">
              <a:solidFill>
                <a:prstClr val="white"/>
              </a:solidFill>
              <a:ea typeface="ＭＳ Ｐゴシック" pitchFamily="34" charset="-128"/>
            </a:endParaRPr>
          </a:p>
        </p:txBody>
      </p:sp>
      <p:sp>
        <p:nvSpPr>
          <p:cNvPr id="12" name="Rectangle 3"/>
          <p:cNvSpPr txBox="1">
            <a:spLocks noChangeArrowheads="1"/>
          </p:cNvSpPr>
          <p:nvPr/>
        </p:nvSpPr>
        <p:spPr>
          <a:xfrm>
            <a:off x="2438400" y="2976286"/>
            <a:ext cx="4457700" cy="2118228"/>
          </a:xfrm>
          <a:prstGeom prst="rect">
            <a:avLst/>
          </a:prstGeom>
        </p:spPr>
        <p:txBody>
          <a:bodyPr anchor="t"/>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endParaRPr lang="en-US" sz="1800" dirty="0">
              <a:solidFill>
                <a:prstClr val="black"/>
              </a:solidFill>
              <a:ea typeface="ＭＳ Ｐゴシック"/>
              <a:cs typeface="ＭＳ Ｐゴシック" pitchFamily="34" charset="-128"/>
            </a:endParaRPr>
          </a:p>
          <a:p>
            <a:pPr marL="0" indent="0" algn="ctr">
              <a:lnSpc>
                <a:spcPct val="90000"/>
              </a:lnSpc>
              <a:buNone/>
            </a:pPr>
            <a:r>
              <a:rPr lang="en-US" sz="1800" dirty="0">
                <a:solidFill>
                  <a:prstClr val="black"/>
                </a:solidFill>
                <a:ea typeface="ＭＳ Ｐゴシック"/>
                <a:cs typeface="ＭＳ Ｐゴシック" pitchFamily="34" charset="-128"/>
              </a:rPr>
              <a:t>Jonas </a:t>
            </a:r>
            <a:r>
              <a:rPr lang="en-US" sz="1800" dirty="0" err="1">
                <a:solidFill>
                  <a:prstClr val="black"/>
                </a:solidFill>
                <a:ea typeface="ＭＳ Ｐゴシック"/>
                <a:cs typeface="ＭＳ Ｐゴシック" pitchFamily="34" charset="-128"/>
              </a:rPr>
              <a:t>Jin</a:t>
            </a:r>
            <a:endParaRPr lang="en-US" sz="1800" dirty="0">
              <a:solidFill>
                <a:prstClr val="black"/>
              </a:solidFill>
              <a:ea typeface="ＭＳ Ｐゴシック" pitchFamily="34" charset="-128"/>
              <a:cs typeface="ＭＳ Ｐゴシック" pitchFamily="34" charset="-128"/>
            </a:endParaRPr>
          </a:p>
          <a:p>
            <a:pPr marL="0" indent="0" algn="ctr">
              <a:lnSpc>
                <a:spcPct val="90000"/>
              </a:lnSpc>
              <a:buNone/>
            </a:pPr>
            <a:r>
              <a:rPr lang="en-US" sz="1800" dirty="0">
                <a:solidFill>
                  <a:prstClr val="black"/>
                </a:solidFill>
                <a:ea typeface="ＭＳ Ｐゴシック" pitchFamily="34" charset="-128"/>
                <a:cs typeface="ＭＳ Ｐゴシック" pitchFamily="34" charset="-128"/>
              </a:rPr>
              <a:t>Princeton University</a:t>
            </a:r>
          </a:p>
          <a:p>
            <a:pPr marL="0" indent="0" algn="ctr">
              <a:lnSpc>
                <a:spcPct val="90000"/>
              </a:lnSpc>
              <a:buNone/>
            </a:pPr>
            <a:endParaRPr lang="en-US" sz="1800" dirty="0">
              <a:solidFill>
                <a:prstClr val="black"/>
              </a:solidFill>
              <a:ea typeface="ＭＳ Ｐゴシック" pitchFamily="34" charset="-128"/>
              <a:cs typeface="ＭＳ Ｐゴシック" pitchFamily="34" charset="-128"/>
            </a:endParaRPr>
          </a:p>
          <a:p>
            <a:pPr marL="0" indent="0" algn="ctr">
              <a:lnSpc>
                <a:spcPct val="90000"/>
              </a:lnSpc>
              <a:buNone/>
            </a:pPr>
            <a:r>
              <a:rPr lang="en-US" sz="1800" dirty="0">
                <a:solidFill>
                  <a:prstClr val="black"/>
                </a:solidFill>
                <a:ea typeface="ＭＳ Ｐゴシック"/>
                <a:cs typeface="ＭＳ Ｐゴシック" pitchFamily="34" charset="-128"/>
              </a:rPr>
              <a:t>Brandon Joel Tan</a:t>
            </a:r>
            <a:endParaRPr lang="en-US" sz="1800" dirty="0">
              <a:solidFill>
                <a:prstClr val="black"/>
              </a:solidFill>
              <a:ea typeface="ＭＳ Ｐゴシック" pitchFamily="34" charset="-128"/>
              <a:cs typeface="ＭＳ Ｐゴシック" pitchFamily="34" charset="-128"/>
            </a:endParaRPr>
          </a:p>
          <a:p>
            <a:pPr marL="0" indent="0" algn="ctr">
              <a:lnSpc>
                <a:spcPct val="90000"/>
              </a:lnSpc>
              <a:buNone/>
            </a:pPr>
            <a:r>
              <a:rPr lang="en-US" sz="1800" dirty="0">
                <a:solidFill>
                  <a:prstClr val="black"/>
                </a:solidFill>
                <a:ea typeface="ＭＳ Ｐゴシック" pitchFamily="34" charset="-128"/>
                <a:cs typeface="ＭＳ Ｐゴシック" pitchFamily="34" charset="-128"/>
              </a:rPr>
              <a:t>Harvard University</a:t>
            </a:r>
          </a:p>
          <a:p>
            <a:pPr marL="0" indent="0" algn="ctr">
              <a:lnSpc>
                <a:spcPct val="90000"/>
              </a:lnSpc>
              <a:buNone/>
            </a:pPr>
            <a:endParaRPr lang="en-US" sz="1800" dirty="0">
              <a:solidFill>
                <a:prstClr val="black"/>
              </a:solidFill>
              <a:ea typeface="ＭＳ Ｐゴシック" pitchFamily="34" charset="-128"/>
              <a:cs typeface="ＭＳ Ｐゴシック" pitchFamily="34" charset="-128"/>
            </a:endParaRPr>
          </a:p>
          <a:p>
            <a:pPr marL="0" indent="0" algn="ctr">
              <a:lnSpc>
                <a:spcPct val="90000"/>
              </a:lnSpc>
              <a:buFont typeface="Arial" pitchFamily="34" charset="0"/>
              <a:buNone/>
            </a:pPr>
            <a:endParaRPr lang="en-US" sz="1800" dirty="0">
              <a:solidFill>
                <a:prstClr val="black"/>
              </a:solidFill>
              <a:ea typeface="ＭＳ Ｐゴシック" pitchFamily="34" charset="-128"/>
              <a:cs typeface="ＭＳ Ｐゴシック" pitchFamily="34" charset="-128"/>
            </a:endParaRPr>
          </a:p>
        </p:txBody>
      </p:sp>
      <p:sp>
        <p:nvSpPr>
          <p:cNvPr id="2" name="Rectangle 1"/>
          <p:cNvSpPr/>
          <p:nvPr/>
        </p:nvSpPr>
        <p:spPr>
          <a:xfrm>
            <a:off x="0" y="1828800"/>
            <a:ext cx="9144000" cy="954107"/>
          </a:xfrm>
          <a:prstGeom prst="rect">
            <a:avLst/>
          </a:prstGeom>
          <a:effectLst/>
        </p:spPr>
        <p:txBody>
          <a:bodyPr wrap="square">
            <a:spAutoFit/>
          </a:bodyPr>
          <a:lstStyle/>
          <a:p>
            <a:pPr algn="ctr"/>
            <a:r>
              <a:rPr lang="en-US" sz="2800" b="1" dirty="0">
                <a:solidFill>
                  <a:srgbClr val="002060"/>
                </a:solidFill>
                <a:ea typeface="ＭＳ Ｐゴシック" pitchFamily="34" charset="-128"/>
              </a:rPr>
              <a:t>Intergenerational Mobility and Opportunity in the cities of the developing world</a:t>
            </a:r>
          </a:p>
        </p:txBody>
      </p:sp>
    </p:spTree>
    <p:extLst>
      <p:ext uri="{BB962C8B-B14F-4D97-AF65-F5344CB8AC3E}">
        <p14:creationId xmlns:p14="http://schemas.microsoft.com/office/powerpoint/2010/main" val="3047350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sz="2800" dirty="0"/>
              <a:t>Results: Rural vs. Urban, Agricultural vs. Non-Agricultural</a:t>
            </a:r>
          </a:p>
        </p:txBody>
      </p:sp>
      <p:pic>
        <p:nvPicPr>
          <p:cNvPr id="8" name="Content Placeholder 7">
            <a:extLst>
              <a:ext uri="{FF2B5EF4-FFF2-40B4-BE49-F238E27FC236}">
                <a16:creationId xmlns:a16="http://schemas.microsoft.com/office/drawing/2014/main" id="{44876F15-B807-438B-9216-8086C4F832B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31611" y="766492"/>
            <a:ext cx="4076700" cy="2969554"/>
          </a:xfrm>
        </p:spPr>
      </p:pic>
      <p:pic>
        <p:nvPicPr>
          <p:cNvPr id="10" name="Content Placeholder 9">
            <a:extLst>
              <a:ext uri="{FF2B5EF4-FFF2-40B4-BE49-F238E27FC236}">
                <a16:creationId xmlns:a16="http://schemas.microsoft.com/office/drawing/2014/main" id="{D5381047-582F-416C-B029-0BD971727C6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408311" y="766492"/>
            <a:ext cx="4076700" cy="2969554"/>
          </a:xfrm>
        </p:spPr>
      </p:pic>
      <p:pic>
        <p:nvPicPr>
          <p:cNvPr id="12" name="Picture 11">
            <a:extLst>
              <a:ext uri="{FF2B5EF4-FFF2-40B4-BE49-F238E27FC236}">
                <a16:creationId xmlns:a16="http://schemas.microsoft.com/office/drawing/2014/main" id="{E6DB8B99-7398-4343-81A8-AF3C0EE02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8311" y="3736046"/>
            <a:ext cx="4076700" cy="2969554"/>
          </a:xfrm>
          <a:prstGeom prst="rect">
            <a:avLst/>
          </a:prstGeom>
        </p:spPr>
      </p:pic>
      <p:pic>
        <p:nvPicPr>
          <p:cNvPr id="14" name="Picture 13">
            <a:extLst>
              <a:ext uri="{FF2B5EF4-FFF2-40B4-BE49-F238E27FC236}">
                <a16:creationId xmlns:a16="http://schemas.microsoft.com/office/drawing/2014/main" id="{9C1A40E9-4C1D-49CF-99F2-B9A5C0284B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1611" y="3736046"/>
            <a:ext cx="4076700" cy="2969554"/>
          </a:xfrm>
          <a:prstGeom prst="rect">
            <a:avLst/>
          </a:prstGeom>
        </p:spPr>
      </p:pic>
    </p:spTree>
    <p:extLst>
      <p:ext uri="{BB962C8B-B14F-4D97-AF65-F5344CB8AC3E}">
        <p14:creationId xmlns:p14="http://schemas.microsoft.com/office/powerpoint/2010/main" val="356404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763268" y="-3454133"/>
            <a:ext cx="728420" cy="7636686"/>
          </a:xfrm>
        </p:spPr>
        <p:txBody>
          <a:bodyPr/>
          <a:lstStyle/>
          <a:p>
            <a:r>
              <a:rPr lang="en-US" dirty="0"/>
              <a:t>Observations</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3672296" y="-2386666"/>
            <a:ext cx="1799408" cy="8649510"/>
          </a:xfrm>
        </p:spPr>
        <p:txBody>
          <a:bodyPr/>
          <a:lstStyle/>
          <a:p>
            <a:r>
              <a:rPr lang="en-US" dirty="0"/>
              <a:t>The rural and agricultural poor have much worse relative mobility—why?</a:t>
            </a:r>
          </a:p>
          <a:p>
            <a:r>
              <a:rPr lang="en-US" dirty="0"/>
              <a:t>Possible explanations</a:t>
            </a:r>
          </a:p>
          <a:p>
            <a:pPr lvl="1"/>
            <a:r>
              <a:rPr lang="en-US" dirty="0"/>
              <a:t>Education</a:t>
            </a:r>
          </a:p>
          <a:p>
            <a:pPr lvl="1"/>
            <a:r>
              <a:rPr lang="en-US" dirty="0"/>
              <a:t>Low physical and occupational mobility</a:t>
            </a:r>
          </a:p>
        </p:txBody>
      </p:sp>
    </p:spTree>
    <p:extLst>
      <p:ext uri="{BB962C8B-B14F-4D97-AF65-F5344CB8AC3E}">
        <p14:creationId xmlns:p14="http://schemas.microsoft.com/office/powerpoint/2010/main" val="63163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Observations—Education</a:t>
            </a:r>
          </a:p>
        </p:txBody>
      </p:sp>
      <p:pic>
        <p:nvPicPr>
          <p:cNvPr id="12" name="Content Placeholder 11">
            <a:extLst>
              <a:ext uri="{FF2B5EF4-FFF2-40B4-BE49-F238E27FC236}">
                <a16:creationId xmlns:a16="http://schemas.microsoft.com/office/drawing/2014/main" id="{3F690375-B02C-4F34-9082-6666C332E397}"/>
              </a:ext>
            </a:extLst>
          </p:cNvPr>
          <p:cNvPicPr>
            <a:picLocks noGrp="1" noChangeAspect="1"/>
          </p:cNvPicPr>
          <p:nvPr>
            <p:ph sz="half" idx="1"/>
          </p:nvPr>
        </p:nvPicPr>
        <p:blipFill>
          <a:blip r:embed="rId3"/>
          <a:stretch>
            <a:fillRect/>
          </a:stretch>
        </p:blipFill>
        <p:spPr>
          <a:xfrm>
            <a:off x="381000" y="1200483"/>
            <a:ext cx="4099072" cy="2864846"/>
          </a:xfrm>
          <a:prstGeom prst="rect">
            <a:avLst/>
          </a:prstGeom>
        </p:spPr>
      </p:pic>
      <p:pic>
        <p:nvPicPr>
          <p:cNvPr id="13" name="Content Placeholder 12">
            <a:extLst>
              <a:ext uri="{FF2B5EF4-FFF2-40B4-BE49-F238E27FC236}">
                <a16:creationId xmlns:a16="http://schemas.microsoft.com/office/drawing/2014/main" id="{9DBB68EF-F542-4C7C-8BAF-E43275E961C2}"/>
              </a:ext>
            </a:extLst>
          </p:cNvPr>
          <p:cNvPicPr>
            <a:picLocks noGrp="1" noChangeAspect="1"/>
          </p:cNvPicPr>
          <p:nvPr>
            <p:ph sz="half" idx="2"/>
          </p:nvPr>
        </p:nvPicPr>
        <p:blipFill>
          <a:blip r:embed="rId4"/>
          <a:stretch>
            <a:fillRect/>
          </a:stretch>
        </p:blipFill>
        <p:spPr>
          <a:xfrm>
            <a:off x="4686302" y="1200482"/>
            <a:ext cx="3907628" cy="2892824"/>
          </a:xfrm>
          <a:prstGeom prst="rect">
            <a:avLst/>
          </a:prstGeom>
        </p:spPr>
      </p:pic>
      <p:sp>
        <p:nvSpPr>
          <p:cNvPr id="16" name="Vertical Text Placeholder 2">
            <a:extLst>
              <a:ext uri="{FF2B5EF4-FFF2-40B4-BE49-F238E27FC236}">
                <a16:creationId xmlns:a16="http://schemas.microsoft.com/office/drawing/2014/main" id="{3B8C544E-6614-4015-AA89-A0FFC89EC02F}"/>
              </a:ext>
            </a:extLst>
          </p:cNvPr>
          <p:cNvSpPr txBox="1">
            <a:spLocks/>
          </p:cNvSpPr>
          <p:nvPr/>
        </p:nvSpPr>
        <p:spPr bwMode="auto">
          <a:xfrm rot="16200000">
            <a:off x="3806051" y="1481141"/>
            <a:ext cx="1799408" cy="8649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Blip>
                <a:blip r:embed="rId5"/>
              </a:buBlip>
              <a:defRPr sz="2000">
                <a:solidFill>
                  <a:schemeClr val="tx1"/>
                </a:solidFill>
                <a:latin typeface="+mn-lt"/>
                <a:ea typeface="Arial" charset="0"/>
                <a:cs typeface="+mn-cs"/>
              </a:defRPr>
            </a:lvl1pPr>
            <a:lvl2pPr marL="742950" indent="-285750" algn="l" rtl="0" eaLnBrk="0" fontAlgn="base" hangingPunct="0">
              <a:spcBef>
                <a:spcPct val="20000"/>
              </a:spcBef>
              <a:spcAft>
                <a:spcPct val="0"/>
              </a:spcAft>
              <a:buSzPct val="80000"/>
              <a:buBlip>
                <a:blip r:embed="rId5"/>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5"/>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5"/>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5"/>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5"/>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5"/>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5"/>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5"/>
              </a:buBlip>
              <a:defRPr sz="2000">
                <a:solidFill>
                  <a:schemeClr val="tx1"/>
                </a:solidFill>
                <a:latin typeface="+mn-lt"/>
                <a:cs typeface="+mn-cs"/>
              </a:defRPr>
            </a:lvl9pPr>
          </a:lstStyle>
          <a:p>
            <a:r>
              <a:rPr lang="en-US" kern="0" dirty="0"/>
              <a:t>College/higher education very much restricted to the country’s richest (even more than in the United States)</a:t>
            </a:r>
          </a:p>
        </p:txBody>
      </p:sp>
    </p:spTree>
    <p:extLst>
      <p:ext uri="{BB962C8B-B14F-4D97-AF65-F5344CB8AC3E}">
        <p14:creationId xmlns:p14="http://schemas.microsoft.com/office/powerpoint/2010/main" val="3311528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763268" y="-3431452"/>
            <a:ext cx="728420" cy="7636686"/>
          </a:xfrm>
        </p:spPr>
        <p:txBody>
          <a:bodyPr/>
          <a:lstStyle/>
          <a:p>
            <a:r>
              <a:rPr lang="en-US" dirty="0"/>
              <a:t>Observations—Education</a:t>
            </a:r>
          </a:p>
        </p:txBody>
      </p:sp>
      <p:sp>
        <p:nvSpPr>
          <p:cNvPr id="10" name="TextBox 9">
            <a:extLst>
              <a:ext uri="{FF2B5EF4-FFF2-40B4-BE49-F238E27FC236}">
                <a16:creationId xmlns:a16="http://schemas.microsoft.com/office/drawing/2014/main" id="{90394D1F-3811-42D6-8E34-2AF744325222}"/>
              </a:ext>
            </a:extLst>
          </p:cNvPr>
          <p:cNvSpPr txBox="1"/>
          <p:nvPr/>
        </p:nvSpPr>
        <p:spPr>
          <a:xfrm>
            <a:off x="6663557" y="2092521"/>
            <a:ext cx="588581" cy="307777"/>
          </a:xfrm>
          <a:prstGeom prst="rect">
            <a:avLst/>
          </a:prstGeom>
          <a:noFill/>
        </p:spPr>
        <p:txBody>
          <a:bodyPr wrap="square" rtlCol="0">
            <a:spAutoFit/>
          </a:bodyPr>
          <a:lstStyle/>
          <a:p>
            <a:r>
              <a:rPr lang="en-US" sz="1400" dirty="0">
                <a:solidFill>
                  <a:srgbClr val="FF0000"/>
                </a:solidFill>
              </a:rPr>
              <a:t>=.49</a:t>
            </a:r>
          </a:p>
        </p:txBody>
      </p:sp>
      <p:sp>
        <p:nvSpPr>
          <p:cNvPr id="11" name="TextBox 10">
            <a:extLst>
              <a:ext uri="{FF2B5EF4-FFF2-40B4-BE49-F238E27FC236}">
                <a16:creationId xmlns:a16="http://schemas.microsoft.com/office/drawing/2014/main" id="{61F5E835-19C7-4A2B-8FF6-10B86FE2D885}"/>
              </a:ext>
            </a:extLst>
          </p:cNvPr>
          <p:cNvSpPr txBox="1"/>
          <p:nvPr/>
        </p:nvSpPr>
        <p:spPr>
          <a:xfrm>
            <a:off x="5944973" y="1357006"/>
            <a:ext cx="1594259" cy="461665"/>
          </a:xfrm>
          <a:prstGeom prst="rect">
            <a:avLst/>
          </a:prstGeom>
          <a:noFill/>
          <a:ln cmpd="sng">
            <a:noFill/>
          </a:ln>
        </p:spPr>
        <p:txBody>
          <a:bodyPr wrap="square" rtlCol="0">
            <a:spAutoFit/>
          </a:bodyPr>
          <a:lstStyle/>
          <a:p>
            <a:pPr algn="ctr"/>
            <a:r>
              <a:rPr lang="en-US" sz="1200" dirty="0">
                <a:solidFill>
                  <a:srgbClr val="FF0000"/>
                </a:solidFill>
              </a:rPr>
              <a:t>Proportion receiving ≤ </a:t>
            </a:r>
            <a:r>
              <a:rPr lang="en-US" sz="1200" u="sng" dirty="0">
                <a:solidFill>
                  <a:srgbClr val="FF0000"/>
                </a:solidFill>
              </a:rPr>
              <a:t>parent’s </a:t>
            </a:r>
            <a:r>
              <a:rPr lang="en-US" sz="1200" u="sng" dirty="0" err="1">
                <a:solidFill>
                  <a:srgbClr val="FF0000"/>
                </a:solidFill>
              </a:rPr>
              <a:t>edu</a:t>
            </a:r>
            <a:r>
              <a:rPr lang="en-US" sz="1200" u="sng" dirty="0">
                <a:solidFill>
                  <a:srgbClr val="FF0000"/>
                </a:solidFill>
              </a:rPr>
              <a:t> level</a:t>
            </a:r>
          </a:p>
        </p:txBody>
      </p:sp>
      <p:sp>
        <p:nvSpPr>
          <p:cNvPr id="13" name="TextBox 12">
            <a:extLst>
              <a:ext uri="{FF2B5EF4-FFF2-40B4-BE49-F238E27FC236}">
                <a16:creationId xmlns:a16="http://schemas.microsoft.com/office/drawing/2014/main" id="{3E34ABD3-93A1-4444-B24F-1E04D0975018}"/>
              </a:ext>
            </a:extLst>
          </p:cNvPr>
          <p:cNvSpPr txBox="1"/>
          <p:nvPr/>
        </p:nvSpPr>
        <p:spPr>
          <a:xfrm>
            <a:off x="6690036" y="3775468"/>
            <a:ext cx="1145628" cy="307777"/>
          </a:xfrm>
          <a:prstGeom prst="rect">
            <a:avLst/>
          </a:prstGeom>
          <a:noFill/>
        </p:spPr>
        <p:txBody>
          <a:bodyPr wrap="square" rtlCol="0">
            <a:spAutoFit/>
          </a:bodyPr>
          <a:lstStyle/>
          <a:p>
            <a:r>
              <a:rPr lang="en-US" sz="1400" dirty="0">
                <a:solidFill>
                  <a:srgbClr val="FF0000"/>
                </a:solidFill>
              </a:rPr>
              <a:t>=.47</a:t>
            </a:r>
          </a:p>
        </p:txBody>
      </p:sp>
      <p:sp>
        <p:nvSpPr>
          <p:cNvPr id="14" name="TextBox 13">
            <a:extLst>
              <a:ext uri="{FF2B5EF4-FFF2-40B4-BE49-F238E27FC236}">
                <a16:creationId xmlns:a16="http://schemas.microsoft.com/office/drawing/2014/main" id="{63562926-6653-4F05-B123-97E82320C3E0}"/>
              </a:ext>
            </a:extLst>
          </p:cNvPr>
          <p:cNvSpPr txBox="1"/>
          <p:nvPr/>
        </p:nvSpPr>
        <p:spPr>
          <a:xfrm>
            <a:off x="6690036" y="5831292"/>
            <a:ext cx="1145628" cy="307777"/>
          </a:xfrm>
          <a:prstGeom prst="rect">
            <a:avLst/>
          </a:prstGeom>
          <a:noFill/>
        </p:spPr>
        <p:txBody>
          <a:bodyPr wrap="square" rtlCol="0">
            <a:spAutoFit/>
          </a:bodyPr>
          <a:lstStyle/>
          <a:p>
            <a:r>
              <a:rPr lang="en-US" sz="1400" dirty="0">
                <a:solidFill>
                  <a:srgbClr val="FF0000"/>
                </a:solidFill>
              </a:rPr>
              <a:t>=.56</a:t>
            </a:r>
          </a:p>
        </p:txBody>
      </p:sp>
      <p:grpSp>
        <p:nvGrpSpPr>
          <p:cNvPr id="22" name="Group 21">
            <a:extLst>
              <a:ext uri="{FF2B5EF4-FFF2-40B4-BE49-F238E27FC236}">
                <a16:creationId xmlns:a16="http://schemas.microsoft.com/office/drawing/2014/main" id="{4BF591ED-350A-48F1-83DE-7BE7E6A62B3E}"/>
              </a:ext>
            </a:extLst>
          </p:cNvPr>
          <p:cNvGrpSpPr/>
          <p:nvPr/>
        </p:nvGrpSpPr>
        <p:grpSpPr>
          <a:xfrm>
            <a:off x="126124" y="1093810"/>
            <a:ext cx="6210156" cy="5591503"/>
            <a:chOff x="594803" y="1069915"/>
            <a:chExt cx="6210156" cy="5591503"/>
          </a:xfrm>
        </p:grpSpPr>
        <p:pic>
          <p:nvPicPr>
            <p:cNvPr id="6" name="Picture 5">
              <a:extLst>
                <a:ext uri="{FF2B5EF4-FFF2-40B4-BE49-F238E27FC236}">
                  <a16:creationId xmlns:a16="http://schemas.microsoft.com/office/drawing/2014/main" id="{2C4CC696-C73A-48D9-AD4F-4E4BC092E743}"/>
                </a:ext>
              </a:extLst>
            </p:cNvPr>
            <p:cNvPicPr>
              <a:picLocks noChangeAspect="1"/>
            </p:cNvPicPr>
            <p:nvPr/>
          </p:nvPicPr>
          <p:blipFill>
            <a:blip r:embed="rId3"/>
            <a:stretch>
              <a:fillRect/>
            </a:stretch>
          </p:blipFill>
          <p:spPr>
            <a:xfrm>
              <a:off x="594803" y="1069915"/>
              <a:ext cx="5873343" cy="5591503"/>
            </a:xfrm>
            <a:prstGeom prst="rect">
              <a:avLst/>
            </a:prstGeom>
          </p:spPr>
        </p:pic>
        <p:sp>
          <p:nvSpPr>
            <p:cNvPr id="7" name="Isosceles Triangle 6">
              <a:extLst>
                <a:ext uri="{FF2B5EF4-FFF2-40B4-BE49-F238E27FC236}">
                  <a16:creationId xmlns:a16="http://schemas.microsoft.com/office/drawing/2014/main" id="{87D2E0FA-E388-4219-8568-8EA7614EEFC7}"/>
                </a:ext>
              </a:extLst>
            </p:cNvPr>
            <p:cNvSpPr/>
            <p:nvPr/>
          </p:nvSpPr>
          <p:spPr>
            <a:xfrm>
              <a:off x="2480441" y="1923392"/>
              <a:ext cx="4319021" cy="1040524"/>
            </a:xfrm>
            <a:prstGeom prst="triangle">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479210CE-593A-4443-92DE-72E76C9B4794}"/>
                </a:ext>
              </a:extLst>
            </p:cNvPr>
            <p:cNvSpPr/>
            <p:nvPr/>
          </p:nvSpPr>
          <p:spPr>
            <a:xfrm>
              <a:off x="2479712" y="3704896"/>
              <a:ext cx="4319750" cy="1040523"/>
            </a:xfrm>
            <a:prstGeom prst="triangle">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72A76D73-9E56-44C5-BF1A-0370AE6D581A}"/>
                </a:ext>
              </a:extLst>
            </p:cNvPr>
            <p:cNvSpPr/>
            <p:nvPr/>
          </p:nvSpPr>
          <p:spPr>
            <a:xfrm>
              <a:off x="2485209" y="5486400"/>
              <a:ext cx="4319750" cy="1040523"/>
            </a:xfrm>
            <a:prstGeom prst="triangle">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501DA3EA-B07D-4BDC-9C5B-5614E8655B6F}"/>
                </a:ext>
              </a:extLst>
            </p:cNvPr>
            <p:cNvSpPr/>
            <p:nvPr/>
          </p:nvSpPr>
          <p:spPr>
            <a:xfrm>
              <a:off x="2479712" y="1923391"/>
              <a:ext cx="1482688" cy="420416"/>
            </a:xfrm>
            <a:prstGeom prst="triangle">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C1EE0F3-D661-4350-92F9-E6647D624BF9}"/>
                </a:ext>
              </a:extLst>
            </p:cNvPr>
            <p:cNvSpPr/>
            <p:nvPr/>
          </p:nvSpPr>
          <p:spPr>
            <a:xfrm>
              <a:off x="2479712" y="3704896"/>
              <a:ext cx="1482688" cy="420416"/>
            </a:xfrm>
            <a:prstGeom prst="triangle">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DFF7ABE-DC4F-4427-A686-6158B7762B41}"/>
                </a:ext>
              </a:extLst>
            </p:cNvPr>
            <p:cNvSpPr/>
            <p:nvPr/>
          </p:nvSpPr>
          <p:spPr>
            <a:xfrm>
              <a:off x="2479712" y="5493210"/>
              <a:ext cx="1482688" cy="420416"/>
            </a:xfrm>
            <a:prstGeom prst="triangle">
              <a:avLst>
                <a:gd name="adj" fmla="val 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F52845D6-F49E-426B-90E3-D9E49C99B0A4}"/>
              </a:ext>
            </a:extLst>
          </p:cNvPr>
          <p:cNvSpPr txBox="1"/>
          <p:nvPr/>
        </p:nvSpPr>
        <p:spPr>
          <a:xfrm>
            <a:off x="7334281" y="1364398"/>
            <a:ext cx="1809719" cy="461665"/>
          </a:xfrm>
          <a:prstGeom prst="rect">
            <a:avLst/>
          </a:prstGeom>
          <a:noFill/>
          <a:ln cmpd="sng">
            <a:noFill/>
          </a:ln>
        </p:spPr>
        <p:txBody>
          <a:bodyPr wrap="square" rtlCol="0">
            <a:spAutoFit/>
          </a:bodyPr>
          <a:lstStyle/>
          <a:p>
            <a:pPr algn="ctr"/>
            <a:r>
              <a:rPr lang="en-US" sz="1200" dirty="0">
                <a:solidFill>
                  <a:schemeClr val="accent2"/>
                </a:solidFill>
              </a:rPr>
              <a:t>Conditional on parent’s </a:t>
            </a:r>
            <a:r>
              <a:rPr lang="en-US" sz="1200" u="sng" dirty="0" err="1">
                <a:solidFill>
                  <a:schemeClr val="accent2"/>
                </a:solidFill>
              </a:rPr>
              <a:t>edu</a:t>
            </a:r>
            <a:r>
              <a:rPr lang="en-US" sz="1200" u="sng" dirty="0">
                <a:solidFill>
                  <a:schemeClr val="accent2"/>
                </a:solidFill>
              </a:rPr>
              <a:t> ≤ elementary</a:t>
            </a:r>
          </a:p>
        </p:txBody>
      </p:sp>
      <p:sp>
        <p:nvSpPr>
          <p:cNvPr id="25" name="TextBox 24">
            <a:extLst>
              <a:ext uri="{FF2B5EF4-FFF2-40B4-BE49-F238E27FC236}">
                <a16:creationId xmlns:a16="http://schemas.microsoft.com/office/drawing/2014/main" id="{FE6863F5-2C1E-436B-B9D3-A46645712DFC}"/>
              </a:ext>
            </a:extLst>
          </p:cNvPr>
          <p:cNvSpPr txBox="1"/>
          <p:nvPr/>
        </p:nvSpPr>
        <p:spPr>
          <a:xfrm>
            <a:off x="7945821" y="2092521"/>
            <a:ext cx="625367" cy="307777"/>
          </a:xfrm>
          <a:prstGeom prst="rect">
            <a:avLst/>
          </a:prstGeom>
          <a:noFill/>
        </p:spPr>
        <p:txBody>
          <a:bodyPr wrap="square" rtlCol="0">
            <a:spAutoFit/>
          </a:bodyPr>
          <a:lstStyle/>
          <a:p>
            <a:r>
              <a:rPr lang="en-US" sz="1400" dirty="0">
                <a:solidFill>
                  <a:schemeClr val="accent2"/>
                </a:solidFill>
              </a:rPr>
              <a:t>=.31</a:t>
            </a:r>
          </a:p>
        </p:txBody>
      </p:sp>
      <p:sp>
        <p:nvSpPr>
          <p:cNvPr id="26" name="TextBox 25">
            <a:extLst>
              <a:ext uri="{FF2B5EF4-FFF2-40B4-BE49-F238E27FC236}">
                <a16:creationId xmlns:a16="http://schemas.microsoft.com/office/drawing/2014/main" id="{7D04D069-1E1D-4481-B5D6-359F1E40AD87}"/>
              </a:ext>
            </a:extLst>
          </p:cNvPr>
          <p:cNvSpPr txBox="1"/>
          <p:nvPr/>
        </p:nvSpPr>
        <p:spPr>
          <a:xfrm>
            <a:off x="8014140" y="3775467"/>
            <a:ext cx="625367" cy="307777"/>
          </a:xfrm>
          <a:prstGeom prst="rect">
            <a:avLst/>
          </a:prstGeom>
          <a:noFill/>
        </p:spPr>
        <p:txBody>
          <a:bodyPr wrap="square" rtlCol="0">
            <a:spAutoFit/>
          </a:bodyPr>
          <a:lstStyle/>
          <a:p>
            <a:r>
              <a:rPr lang="en-US" sz="1400" dirty="0">
                <a:solidFill>
                  <a:schemeClr val="accent2"/>
                </a:solidFill>
              </a:rPr>
              <a:t>=.34</a:t>
            </a:r>
          </a:p>
        </p:txBody>
      </p:sp>
      <p:sp>
        <p:nvSpPr>
          <p:cNvPr id="27" name="TextBox 26">
            <a:extLst>
              <a:ext uri="{FF2B5EF4-FFF2-40B4-BE49-F238E27FC236}">
                <a16:creationId xmlns:a16="http://schemas.microsoft.com/office/drawing/2014/main" id="{D97FC039-687A-4DA3-80E0-69FD0B36329B}"/>
              </a:ext>
            </a:extLst>
          </p:cNvPr>
          <p:cNvSpPr txBox="1"/>
          <p:nvPr/>
        </p:nvSpPr>
        <p:spPr>
          <a:xfrm>
            <a:off x="8014140" y="5831292"/>
            <a:ext cx="625367" cy="307777"/>
          </a:xfrm>
          <a:prstGeom prst="rect">
            <a:avLst/>
          </a:prstGeom>
          <a:noFill/>
        </p:spPr>
        <p:txBody>
          <a:bodyPr wrap="square" rtlCol="0">
            <a:spAutoFit/>
          </a:bodyPr>
          <a:lstStyle/>
          <a:p>
            <a:r>
              <a:rPr lang="en-US" sz="1400" dirty="0">
                <a:solidFill>
                  <a:schemeClr val="accent2"/>
                </a:solidFill>
              </a:rPr>
              <a:t>=.44</a:t>
            </a:r>
          </a:p>
        </p:txBody>
      </p:sp>
    </p:spTree>
    <p:extLst>
      <p:ext uri="{BB962C8B-B14F-4D97-AF65-F5344CB8AC3E}">
        <p14:creationId xmlns:p14="http://schemas.microsoft.com/office/powerpoint/2010/main" val="197958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Observations—Education</a:t>
            </a:r>
          </a:p>
        </p:txBody>
      </p:sp>
      <p:pic>
        <p:nvPicPr>
          <p:cNvPr id="10" name="Content Placeholder 9">
            <a:extLst>
              <a:ext uri="{FF2B5EF4-FFF2-40B4-BE49-F238E27FC236}">
                <a16:creationId xmlns:a16="http://schemas.microsoft.com/office/drawing/2014/main" id="{A7F222BD-45CF-487C-B3D1-8E7370FCB5C0}"/>
              </a:ext>
            </a:extLst>
          </p:cNvPr>
          <p:cNvPicPr>
            <a:picLocks noGrp="1" noChangeAspect="1"/>
          </p:cNvPicPr>
          <p:nvPr>
            <p:ph sz="half" idx="1"/>
          </p:nvPr>
        </p:nvPicPr>
        <p:blipFill>
          <a:blip r:embed="rId3"/>
          <a:stretch>
            <a:fillRect/>
          </a:stretch>
        </p:blipFill>
        <p:spPr>
          <a:xfrm>
            <a:off x="381000" y="2013476"/>
            <a:ext cx="3476297" cy="3388149"/>
          </a:xfrm>
          <a:prstGeom prst="rect">
            <a:avLst/>
          </a:prstGeom>
        </p:spPr>
      </p:pic>
      <p:pic>
        <p:nvPicPr>
          <p:cNvPr id="8" name="Content Placeholder 7">
            <a:extLst>
              <a:ext uri="{FF2B5EF4-FFF2-40B4-BE49-F238E27FC236}">
                <a16:creationId xmlns:a16="http://schemas.microsoft.com/office/drawing/2014/main" id="{9C086158-6147-4A60-8F09-4A1ED0F6F76A}"/>
              </a:ext>
            </a:extLst>
          </p:cNvPr>
          <p:cNvPicPr>
            <a:picLocks noGrp="1" noChangeAspect="1"/>
          </p:cNvPicPr>
          <p:nvPr>
            <p:ph sz="half" idx="2"/>
          </p:nvPr>
        </p:nvPicPr>
        <p:blipFill>
          <a:blip r:embed="rId4"/>
          <a:stretch>
            <a:fillRect/>
          </a:stretch>
        </p:blipFill>
        <p:spPr>
          <a:xfrm>
            <a:off x="4610100" y="2017986"/>
            <a:ext cx="4149460" cy="3372491"/>
          </a:xfrm>
          <a:prstGeom prst="rect">
            <a:avLst/>
          </a:prstGeom>
        </p:spPr>
      </p:pic>
      <p:sp>
        <p:nvSpPr>
          <p:cNvPr id="11" name="Rectangle 10">
            <a:extLst>
              <a:ext uri="{FF2B5EF4-FFF2-40B4-BE49-F238E27FC236}">
                <a16:creationId xmlns:a16="http://schemas.microsoft.com/office/drawing/2014/main" id="{5EF1197B-6EE8-4E19-ADFD-67C5B242364B}"/>
              </a:ext>
            </a:extLst>
          </p:cNvPr>
          <p:cNvSpPr/>
          <p:nvPr/>
        </p:nvSpPr>
        <p:spPr>
          <a:xfrm>
            <a:off x="2375338" y="3111062"/>
            <a:ext cx="1351893" cy="3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CF40506-8DB3-4633-8915-39F8B39296A8}"/>
              </a:ext>
            </a:extLst>
          </p:cNvPr>
          <p:cNvSpPr/>
          <p:nvPr/>
        </p:nvSpPr>
        <p:spPr>
          <a:xfrm>
            <a:off x="2375338" y="3852040"/>
            <a:ext cx="1351893" cy="3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80B5EF3-6439-422A-9AEB-E693F38415C4}"/>
              </a:ext>
            </a:extLst>
          </p:cNvPr>
          <p:cNvSpPr/>
          <p:nvPr/>
        </p:nvSpPr>
        <p:spPr>
          <a:xfrm>
            <a:off x="6237890" y="3852040"/>
            <a:ext cx="2521670" cy="3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DA3794-D338-41A7-A27C-D53951257390}"/>
              </a:ext>
            </a:extLst>
          </p:cNvPr>
          <p:cNvSpPr/>
          <p:nvPr/>
        </p:nvSpPr>
        <p:spPr>
          <a:xfrm>
            <a:off x="6237890" y="3100552"/>
            <a:ext cx="2521670" cy="349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121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Observations—Occupational Mobility</a:t>
            </a:r>
          </a:p>
        </p:txBody>
      </p:sp>
      <p:pic>
        <p:nvPicPr>
          <p:cNvPr id="6" name="Content Placeholder 5">
            <a:extLst>
              <a:ext uri="{FF2B5EF4-FFF2-40B4-BE49-F238E27FC236}">
                <a16:creationId xmlns:a16="http://schemas.microsoft.com/office/drawing/2014/main" id="{86C6B534-3659-4D00-AFD0-C1A459DEC797}"/>
              </a:ext>
            </a:extLst>
          </p:cNvPr>
          <p:cNvPicPr>
            <a:picLocks noGrp="1" noChangeAspect="1"/>
          </p:cNvPicPr>
          <p:nvPr>
            <p:ph idx="1"/>
          </p:nvPr>
        </p:nvPicPr>
        <p:blipFill>
          <a:blip r:embed="rId3"/>
          <a:stretch>
            <a:fillRect/>
          </a:stretch>
        </p:blipFill>
        <p:spPr>
          <a:xfrm>
            <a:off x="457200" y="936549"/>
            <a:ext cx="8305800" cy="1495465"/>
          </a:xfrm>
          <a:prstGeom prst="rect">
            <a:avLst/>
          </a:prstGeom>
        </p:spPr>
      </p:pic>
    </p:spTree>
    <p:extLst>
      <p:ext uri="{BB962C8B-B14F-4D97-AF65-F5344CB8AC3E}">
        <p14:creationId xmlns:p14="http://schemas.microsoft.com/office/powerpoint/2010/main" val="3762416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94A7D-1B22-48BF-BEBD-B1CC109296D0}"/>
              </a:ext>
            </a:extLst>
          </p:cNvPr>
          <p:cNvSpPr>
            <a:spLocks noGrp="1"/>
          </p:cNvSpPr>
          <p:nvPr>
            <p:ph type="title"/>
          </p:nvPr>
        </p:nvSpPr>
        <p:spPr/>
        <p:txBody>
          <a:bodyPr/>
          <a:lstStyle/>
          <a:p>
            <a:r>
              <a:rPr lang="en-US" dirty="0"/>
              <a:t>Pivoting focus…</a:t>
            </a:r>
          </a:p>
        </p:txBody>
      </p:sp>
      <p:sp>
        <p:nvSpPr>
          <p:cNvPr id="3" name="Content Placeholder 2">
            <a:extLst>
              <a:ext uri="{FF2B5EF4-FFF2-40B4-BE49-F238E27FC236}">
                <a16:creationId xmlns:a16="http://schemas.microsoft.com/office/drawing/2014/main" id="{59B59546-2DD5-41DB-9E09-BC86CA7A05DC}"/>
              </a:ext>
            </a:extLst>
          </p:cNvPr>
          <p:cNvSpPr>
            <a:spLocks noGrp="1"/>
          </p:cNvSpPr>
          <p:nvPr>
            <p:ph idx="1"/>
          </p:nvPr>
        </p:nvSpPr>
        <p:spPr/>
        <p:txBody>
          <a:bodyPr/>
          <a:lstStyle/>
          <a:p>
            <a:endParaRPr lang="en-US" dirty="0"/>
          </a:p>
          <a:p>
            <a:r>
              <a:rPr lang="en-US" dirty="0"/>
              <a:t>Want to explore the urban-rural gap, which leads to a few questions…</a:t>
            </a:r>
          </a:p>
          <a:p>
            <a:pPr lvl="1"/>
            <a:endParaRPr lang="en-US" dirty="0"/>
          </a:p>
          <a:p>
            <a:pPr lvl="1"/>
            <a:r>
              <a:rPr lang="en-US" dirty="0"/>
              <a:t>Are people in urban places more talented or skilled?</a:t>
            </a:r>
          </a:p>
          <a:p>
            <a:pPr lvl="1"/>
            <a:endParaRPr lang="en-US" dirty="0"/>
          </a:p>
          <a:p>
            <a:pPr lvl="1"/>
            <a:r>
              <a:rPr lang="en-US" dirty="0"/>
              <a:t>Are opportunities more concentrated in urban areas?</a:t>
            </a:r>
          </a:p>
          <a:p>
            <a:pPr lvl="1"/>
            <a:endParaRPr lang="en-US" dirty="0"/>
          </a:p>
          <a:p>
            <a:pPr lvl="1"/>
            <a:r>
              <a:rPr lang="en-US" dirty="0"/>
              <a:t>Why don’t people living in rural areas migrate?</a:t>
            </a:r>
          </a:p>
          <a:p>
            <a:pPr lvl="2"/>
            <a:r>
              <a:rPr lang="en-US" dirty="0"/>
              <a:t>Do rural-urban migrants reach the same level of success as permanent urban dwellers?</a:t>
            </a:r>
          </a:p>
          <a:p>
            <a:pPr lvl="1"/>
            <a:endParaRPr lang="en-US" dirty="0"/>
          </a:p>
          <a:p>
            <a:r>
              <a:rPr lang="en-US" dirty="0"/>
              <a:t>Not the first to have this idea: Lucas (2004) explores a model in this vein; idea of cities as places for learning goes back to Marshall. </a:t>
            </a:r>
          </a:p>
          <a:p>
            <a:endParaRPr lang="en-US" dirty="0"/>
          </a:p>
          <a:p>
            <a:r>
              <a:rPr lang="en-US" dirty="0"/>
              <a:t>Study this through the framework of intergenerational mobility</a:t>
            </a:r>
          </a:p>
        </p:txBody>
      </p:sp>
    </p:spTree>
    <p:extLst>
      <p:ext uri="{BB962C8B-B14F-4D97-AF65-F5344CB8AC3E}">
        <p14:creationId xmlns:p14="http://schemas.microsoft.com/office/powerpoint/2010/main" val="27470001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US Urban vs. Rural Mobility</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In the United States, rural areas are better for upward mobility than urban areas</a:t>
            </a:r>
            <a:endParaRPr lang="en-US" kern="1200" dirty="0">
              <a:solidFill>
                <a:srgbClr val="000000"/>
              </a:solidFill>
              <a:ea typeface="+mn-ea"/>
            </a:endParaRPr>
          </a:p>
          <a:p>
            <a:r>
              <a:rPr lang="en-US" dirty="0"/>
              <a:t>Higher rate of absolute upward mobility* in rural counties (44.1) compared to urban counties (42.1)—a gap of 2.0 (Chetty et al. (2018))</a:t>
            </a:r>
          </a:p>
          <a:p>
            <a:r>
              <a:rPr lang="en-US" dirty="0"/>
              <a:t>Does this hold in the developing world?</a:t>
            </a:r>
          </a:p>
          <a:p>
            <a:pPr marL="0" indent="0">
              <a:buNone/>
            </a:pPr>
            <a:r>
              <a:rPr lang="en-US" dirty="0"/>
              <a:t>*expected economic outcomes of children born to a family earning an income at the 25th percentile of the national income distribution</a:t>
            </a:r>
          </a:p>
          <a:p>
            <a:pPr marL="0" indent="0">
              <a:buNone/>
            </a:pPr>
            <a:endParaRPr lang="en-US" dirty="0"/>
          </a:p>
        </p:txBody>
      </p:sp>
      <p:pic>
        <p:nvPicPr>
          <p:cNvPr id="4" name="Picture 3">
            <a:extLst>
              <a:ext uri="{FF2B5EF4-FFF2-40B4-BE49-F238E27FC236}">
                <a16:creationId xmlns:a16="http://schemas.microsoft.com/office/drawing/2014/main" id="{5AF5754A-311E-4904-BCD3-FAE1542C67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0224" y="3875592"/>
            <a:ext cx="4351194" cy="2730024"/>
          </a:xfrm>
          <a:prstGeom prst="rect">
            <a:avLst/>
          </a:prstGeom>
        </p:spPr>
      </p:pic>
    </p:spTree>
    <p:extLst>
      <p:ext uri="{BB962C8B-B14F-4D97-AF65-F5344CB8AC3E}">
        <p14:creationId xmlns:p14="http://schemas.microsoft.com/office/powerpoint/2010/main" val="591491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Baseline Gap in Indonesia</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Those who grow up in the city in Indonesia have:</a:t>
            </a:r>
          </a:p>
          <a:p>
            <a:pPr lvl="1">
              <a:spcBef>
                <a:spcPct val="0"/>
              </a:spcBef>
              <a:defRPr/>
            </a:pPr>
            <a:r>
              <a:rPr lang="en-US" dirty="0"/>
              <a:t>Parent incomes 23 percentiles, or 116 log points higher</a:t>
            </a:r>
          </a:p>
          <a:p>
            <a:pPr lvl="1">
              <a:spcBef>
                <a:spcPct val="0"/>
              </a:spcBef>
              <a:defRPr/>
            </a:pPr>
            <a:r>
              <a:rPr lang="en-US" dirty="0"/>
              <a:t>Child incomes 13 percentiles, or 63 log points higher</a:t>
            </a:r>
          </a:p>
          <a:p>
            <a:pPr lvl="1">
              <a:spcBef>
                <a:spcPct val="0"/>
              </a:spcBef>
              <a:defRPr/>
            </a:pPr>
            <a:endParaRPr lang="en-US" dirty="0"/>
          </a:p>
          <a:p>
            <a:pPr>
              <a:spcBef>
                <a:spcPct val="0"/>
              </a:spcBef>
              <a:defRPr/>
            </a:pPr>
            <a:r>
              <a:rPr lang="en-US" dirty="0"/>
              <a:t>Those who live in the city in 2014 have incomes 16 percentiles, or 82 log points higher</a:t>
            </a:r>
          </a:p>
        </p:txBody>
      </p:sp>
      <p:pic>
        <p:nvPicPr>
          <p:cNvPr id="4" name="Picture 3">
            <a:extLst>
              <a:ext uri="{FF2B5EF4-FFF2-40B4-BE49-F238E27FC236}">
                <a16:creationId xmlns:a16="http://schemas.microsoft.com/office/drawing/2014/main" id="{D08C338B-0CF1-4DFC-93DF-C97D22B4E4F8}"/>
              </a:ext>
            </a:extLst>
          </p:cNvPr>
          <p:cNvPicPr>
            <a:picLocks noChangeAspect="1"/>
          </p:cNvPicPr>
          <p:nvPr/>
        </p:nvPicPr>
        <p:blipFill>
          <a:blip r:embed="rId3"/>
          <a:stretch>
            <a:fillRect/>
          </a:stretch>
        </p:blipFill>
        <p:spPr>
          <a:xfrm>
            <a:off x="1916862" y="2754385"/>
            <a:ext cx="5310274" cy="3748852"/>
          </a:xfrm>
          <a:prstGeom prst="rect">
            <a:avLst/>
          </a:prstGeom>
        </p:spPr>
      </p:pic>
    </p:spTree>
    <p:extLst>
      <p:ext uri="{BB962C8B-B14F-4D97-AF65-F5344CB8AC3E}">
        <p14:creationId xmlns:p14="http://schemas.microsoft.com/office/powerpoint/2010/main" val="1999182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Migration Patterns</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Child Sample: </a:t>
            </a:r>
          </a:p>
          <a:p>
            <a:pPr lvl="1">
              <a:spcBef>
                <a:spcPct val="0"/>
              </a:spcBef>
              <a:defRPr/>
            </a:pPr>
            <a:r>
              <a:rPr lang="en-US" dirty="0"/>
              <a:t>37% of kids who grew up in the village moved to the city</a:t>
            </a:r>
          </a:p>
          <a:p>
            <a:pPr lvl="1">
              <a:spcBef>
                <a:spcPct val="0"/>
              </a:spcBef>
              <a:defRPr/>
            </a:pPr>
            <a:r>
              <a:rPr lang="en-US" dirty="0"/>
              <a:t>8% of kids who grew up in the city moved to the village</a:t>
            </a:r>
          </a:p>
          <a:p>
            <a:pPr lvl="1">
              <a:spcBef>
                <a:spcPct val="0"/>
              </a:spcBef>
              <a:defRPr/>
            </a:pPr>
            <a:endParaRPr lang="en-US" dirty="0"/>
          </a:p>
          <a:p>
            <a:pPr>
              <a:spcBef>
                <a:spcPct val="0"/>
              </a:spcBef>
              <a:defRPr/>
            </a:pPr>
            <a:r>
              <a:rPr lang="en-US" dirty="0"/>
              <a:t>For the adult sample (born on or before 1970): 27% and 6%</a:t>
            </a:r>
          </a:p>
          <a:p>
            <a:pPr>
              <a:spcBef>
                <a:spcPct val="0"/>
              </a:spcBef>
              <a:defRPr/>
            </a:pPr>
            <a:endParaRPr lang="en-US" dirty="0"/>
          </a:p>
          <a:p>
            <a:pPr>
              <a:spcBef>
                <a:spcPct val="0"/>
              </a:spcBef>
              <a:defRPr/>
            </a:pPr>
            <a:r>
              <a:rPr lang="en-US" dirty="0"/>
              <a:t>I partly replicate the Pulido and </a:t>
            </a:r>
            <a:r>
              <a:rPr lang="en-US" dirty="0" err="1"/>
              <a:t>Swiecki</a:t>
            </a:r>
            <a:r>
              <a:rPr lang="en-US" dirty="0"/>
              <a:t> result, using the 1993 and 2014 waves focusing on those born before 1970 </a:t>
            </a:r>
          </a:p>
          <a:p>
            <a:pPr>
              <a:spcBef>
                <a:spcPct val="0"/>
              </a:spcBef>
              <a:defRPr/>
            </a:pPr>
            <a:endParaRPr lang="en-US" dirty="0"/>
          </a:p>
          <a:p>
            <a:pPr>
              <a:spcBef>
                <a:spcPct val="0"/>
              </a:spcBef>
              <a:defRPr/>
            </a:pPr>
            <a:r>
              <a:rPr lang="en-US" dirty="0"/>
              <a:t>With time but without individual FE, gap of 112 log points (SE=2) </a:t>
            </a:r>
          </a:p>
          <a:p>
            <a:pPr>
              <a:spcBef>
                <a:spcPct val="0"/>
              </a:spcBef>
              <a:defRPr/>
            </a:pPr>
            <a:endParaRPr lang="en-US" dirty="0"/>
          </a:p>
          <a:p>
            <a:pPr>
              <a:spcBef>
                <a:spcPct val="0"/>
              </a:spcBef>
              <a:defRPr/>
            </a:pPr>
            <a:r>
              <a:rPr lang="en-US" dirty="0"/>
              <a:t>Adding in individual FE, gap of 8 log points (SE=12) </a:t>
            </a:r>
          </a:p>
          <a:p>
            <a:pPr>
              <a:spcBef>
                <a:spcPct val="0"/>
              </a:spcBef>
              <a:defRPr/>
            </a:pPr>
            <a:endParaRPr lang="en-US" dirty="0"/>
          </a:p>
          <a:p>
            <a:pPr>
              <a:spcBef>
                <a:spcPct val="0"/>
              </a:spcBef>
              <a:defRPr/>
            </a:pPr>
            <a:r>
              <a:rPr lang="en-US" dirty="0"/>
              <a:t>Causal effect of moving to city is quite small  </a:t>
            </a:r>
          </a:p>
        </p:txBody>
      </p:sp>
    </p:spTree>
    <p:extLst>
      <p:ext uri="{BB962C8B-B14F-4D97-AF65-F5344CB8AC3E}">
        <p14:creationId xmlns:p14="http://schemas.microsoft.com/office/powerpoint/2010/main" val="2071185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Motivation 1</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marL="609600" indent="-375920">
              <a:spcBef>
                <a:spcPct val="0"/>
              </a:spcBef>
              <a:defRPr/>
            </a:pPr>
            <a:r>
              <a:rPr lang="en-US" dirty="0">
                <a:solidFill>
                  <a:srgbClr val="222222"/>
                </a:solidFill>
                <a:ea typeface="Calibri"/>
              </a:rPr>
              <a:t>Rich literature on intergenerational income mobility in the developed world, but not so much on the developing world </a:t>
            </a:r>
          </a:p>
          <a:p>
            <a:pPr marL="1066800" lvl="1" indent="-375920">
              <a:spcBef>
                <a:spcPct val="0"/>
              </a:spcBef>
              <a:defRPr/>
            </a:pPr>
            <a:r>
              <a:rPr lang="en-US" dirty="0">
                <a:solidFill>
                  <a:srgbClr val="222222"/>
                </a:solidFill>
                <a:ea typeface="Calibri"/>
              </a:rPr>
              <a:t>Previous studies study educational mobility</a:t>
            </a:r>
          </a:p>
          <a:p>
            <a:pPr marL="690880" lvl="1" indent="0">
              <a:spcBef>
                <a:spcPct val="0"/>
              </a:spcBef>
              <a:buNone/>
              <a:defRPr/>
            </a:pPr>
            <a:endParaRPr lang="en-US" dirty="0">
              <a:solidFill>
                <a:srgbClr val="222222"/>
              </a:solidFill>
              <a:ea typeface="Calibri"/>
            </a:endParaRPr>
          </a:p>
          <a:p>
            <a:pPr marL="609600" indent="-375920">
              <a:spcBef>
                <a:spcPct val="0"/>
              </a:spcBef>
              <a:defRPr/>
            </a:pPr>
            <a:r>
              <a:rPr lang="en-US" dirty="0">
                <a:solidFill>
                  <a:srgbClr val="222222"/>
                </a:solidFill>
                <a:ea typeface="Calibri"/>
              </a:rPr>
              <a:t>What does intergenerational mobility look like in the developing world? </a:t>
            </a:r>
          </a:p>
          <a:p>
            <a:pPr marL="609600" indent="-375920">
              <a:spcBef>
                <a:spcPct val="0"/>
              </a:spcBef>
              <a:defRPr/>
            </a:pPr>
            <a:r>
              <a:rPr lang="en-US" dirty="0">
                <a:solidFill>
                  <a:srgbClr val="222222"/>
                </a:solidFill>
                <a:ea typeface="Calibri"/>
              </a:rPr>
              <a:t>How and why does it differ from the developed world?</a:t>
            </a:r>
          </a:p>
          <a:p>
            <a:pPr marL="1009650" lvl="1" indent="-375920">
              <a:spcBef>
                <a:spcPct val="0"/>
              </a:spcBef>
              <a:defRPr/>
            </a:pPr>
            <a:r>
              <a:rPr lang="en-US" dirty="0">
                <a:solidFill>
                  <a:srgbClr val="222222"/>
                </a:solidFill>
                <a:ea typeface="Calibri"/>
              </a:rPr>
              <a:t>What kind of mechanisms are at play and how do they differ?</a:t>
            </a:r>
            <a:endParaRPr lang="en-US" i="1" dirty="0">
              <a:solidFill>
                <a:srgbClr val="222222"/>
              </a:solidFill>
              <a:ea typeface="Calibri"/>
            </a:endParaRPr>
          </a:p>
          <a:p>
            <a:pPr marL="609600" indent="-375920">
              <a:spcBef>
                <a:spcPct val="0"/>
              </a:spcBef>
              <a:defRPr/>
            </a:pPr>
            <a:endParaRPr lang="en-US" dirty="0">
              <a:solidFill>
                <a:srgbClr val="222222"/>
              </a:solidFill>
              <a:ea typeface="Calibri"/>
            </a:endParaRPr>
          </a:p>
          <a:p>
            <a:pPr marL="609600" indent="-375920">
              <a:spcBef>
                <a:spcPct val="0"/>
              </a:spcBef>
              <a:defRPr/>
            </a:pPr>
            <a:r>
              <a:rPr lang="en-US" dirty="0">
                <a:solidFill>
                  <a:srgbClr val="222222"/>
                </a:solidFill>
                <a:ea typeface="Calibri"/>
              </a:rPr>
              <a:t>Understand the extent to which there are poverty traps in these countries and figure out how to help the poor break out of it</a:t>
            </a:r>
          </a:p>
          <a:p>
            <a:pPr marL="1009650" lvl="1" indent="-375920">
              <a:spcBef>
                <a:spcPct val="0"/>
              </a:spcBef>
              <a:defRPr/>
            </a:pPr>
            <a:r>
              <a:rPr lang="en-US" dirty="0">
                <a:solidFill>
                  <a:srgbClr val="222222"/>
                </a:solidFill>
                <a:ea typeface="Calibri"/>
              </a:rPr>
              <a:t>Are certain groups particularly vulnerable?</a:t>
            </a:r>
          </a:p>
          <a:p>
            <a:pPr marL="690880" lvl="1">
              <a:spcBef>
                <a:spcPct val="0"/>
              </a:spcBef>
              <a:defRPr/>
            </a:pPr>
            <a:endParaRPr lang="en-US" dirty="0">
              <a:solidFill>
                <a:srgbClr val="222222"/>
              </a:solidFill>
              <a:ea typeface="Calibri"/>
            </a:endParaRPr>
          </a:p>
          <a:p>
            <a:pPr marL="0" indent="0">
              <a:spcBef>
                <a:spcPct val="0"/>
              </a:spcBef>
              <a:buNone/>
              <a:defRPr/>
            </a:pPr>
            <a:br>
              <a:rPr lang="en-US" dirty="0">
                <a:solidFill>
                  <a:srgbClr val="222222"/>
                </a:solidFill>
                <a:ea typeface="Calibri"/>
              </a:rPr>
            </a:br>
            <a:br>
              <a:rPr lang="en-US" dirty="0">
                <a:solidFill>
                  <a:srgbClr val="222222"/>
                </a:solidFill>
                <a:ea typeface="Calibri"/>
              </a:rPr>
            </a:br>
            <a:endParaRPr lang="en-US" dirty="0">
              <a:solidFill>
                <a:srgbClr val="222222"/>
              </a:solidFill>
              <a:ea typeface="Calibri"/>
            </a:endParaRPr>
          </a:p>
          <a:p>
            <a:pPr marL="233362">
              <a:spcBef>
                <a:spcPct val="0"/>
              </a:spcBef>
              <a:defRPr/>
            </a:pPr>
            <a:endParaRPr lang="en-US" dirty="0">
              <a:solidFill>
                <a:srgbClr val="222222"/>
              </a:solidFill>
              <a:ea typeface="Calibri"/>
            </a:endParaRPr>
          </a:p>
        </p:txBody>
      </p:sp>
    </p:spTree>
    <p:extLst>
      <p:ext uri="{BB962C8B-B14F-4D97-AF65-F5344CB8AC3E}">
        <p14:creationId xmlns:p14="http://schemas.microsoft.com/office/powerpoint/2010/main" val="254726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Intergenerational Mobility</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r>
              <a:rPr lang="en-US" dirty="0"/>
              <a:t>Standard methodology: fix income distribution, then regress child income percentile on parent income percentile (Chetty et al. 2014)</a:t>
            </a:r>
          </a:p>
          <a:p>
            <a:pPr lvl="1"/>
            <a:r>
              <a:rPr lang="en-US" dirty="0"/>
              <a:t>Chetty has focused on rank-rank regressions because they are almost exactly linear</a:t>
            </a:r>
          </a:p>
          <a:p>
            <a:endParaRPr lang="en-US" dirty="0"/>
          </a:p>
          <a:p>
            <a:r>
              <a:rPr lang="en-US" dirty="0"/>
              <a:t>I am interested in differential mobility in urban and rural areas </a:t>
            </a:r>
          </a:p>
          <a:p>
            <a:endParaRPr lang="en-US" dirty="0"/>
          </a:p>
          <a:p>
            <a:endParaRPr lang="en-US" dirty="0"/>
          </a:p>
          <a:p>
            <a:pPr marL="0" indent="0">
              <a:buNone/>
            </a:pPr>
            <a:endParaRPr lang="en-US" dirty="0"/>
          </a:p>
          <a:p>
            <a:r>
              <a:rPr lang="en-US" dirty="0"/>
              <a:t>Requires us to establish an individual-level definition for “Urban”</a:t>
            </a:r>
          </a:p>
          <a:p>
            <a:pPr lvl="1"/>
            <a:r>
              <a:rPr lang="en-US" dirty="0"/>
              <a:t>If the individual lives in an urban (rural) location for &gt; 50% of survey observations, he is considered urban (rural).</a:t>
            </a:r>
          </a:p>
          <a:p>
            <a:pPr lvl="1"/>
            <a:r>
              <a:rPr lang="en-US" dirty="0"/>
              <a:t>If the individual is urban (rural) for 50% of observations, then we use his final location.</a:t>
            </a:r>
          </a:p>
          <a:p>
            <a:pPr lvl="2"/>
            <a:r>
              <a:rPr lang="en-US" dirty="0"/>
              <a:t>Same for agricultural vs. non-agricultural work</a:t>
            </a:r>
          </a:p>
          <a:p>
            <a:pPr marL="914400" lvl="2" indent="0">
              <a:buNone/>
            </a:pPr>
            <a:endParaRPr lang="en-US" dirty="0"/>
          </a:p>
          <a:p>
            <a:pPr lvl="2"/>
            <a:endParaRPr lang="en-US" dirty="0"/>
          </a:p>
        </p:txBody>
      </p:sp>
      <p:pic>
        <p:nvPicPr>
          <p:cNvPr id="4" name="Picture 3">
            <a:extLst>
              <a:ext uri="{FF2B5EF4-FFF2-40B4-BE49-F238E27FC236}">
                <a16:creationId xmlns:a16="http://schemas.microsoft.com/office/drawing/2014/main" id="{D7EB079E-1AD5-4BE4-AC29-020E8E5FD4E3}"/>
              </a:ext>
            </a:extLst>
          </p:cNvPr>
          <p:cNvPicPr>
            <a:picLocks noChangeAspect="1"/>
          </p:cNvPicPr>
          <p:nvPr/>
        </p:nvPicPr>
        <p:blipFill>
          <a:blip r:embed="rId3"/>
          <a:stretch>
            <a:fillRect/>
          </a:stretch>
        </p:blipFill>
        <p:spPr>
          <a:xfrm>
            <a:off x="1695904" y="3301467"/>
            <a:ext cx="5178136" cy="727364"/>
          </a:xfrm>
          <a:prstGeom prst="rect">
            <a:avLst/>
          </a:prstGeom>
        </p:spPr>
      </p:pic>
    </p:spTree>
    <p:extLst>
      <p:ext uri="{BB962C8B-B14F-4D97-AF65-F5344CB8AC3E}">
        <p14:creationId xmlns:p14="http://schemas.microsoft.com/office/powerpoint/2010/main" val="30210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146226" y="-3837092"/>
            <a:ext cx="728420" cy="8402603"/>
          </a:xfrm>
        </p:spPr>
        <p:txBody>
          <a:bodyPr/>
          <a:lstStyle/>
          <a:p>
            <a:r>
              <a:rPr lang="en-US" sz="2800" dirty="0"/>
              <a:t>Absolute mobility is greater in urban than rural areas</a:t>
            </a:r>
          </a:p>
        </p:txBody>
      </p:sp>
      <p:pic>
        <p:nvPicPr>
          <p:cNvPr id="8" name="Picture 7">
            <a:extLst>
              <a:ext uri="{FF2B5EF4-FFF2-40B4-BE49-F238E27FC236}">
                <a16:creationId xmlns:a16="http://schemas.microsoft.com/office/drawing/2014/main" id="{F15F1004-92D2-43B5-B539-D5F9E63A5ACD}"/>
              </a:ext>
            </a:extLst>
          </p:cNvPr>
          <p:cNvPicPr>
            <a:picLocks noChangeAspect="1"/>
          </p:cNvPicPr>
          <p:nvPr/>
        </p:nvPicPr>
        <p:blipFill>
          <a:blip r:embed="rId3"/>
          <a:stretch>
            <a:fillRect/>
          </a:stretch>
        </p:blipFill>
        <p:spPr>
          <a:xfrm>
            <a:off x="645018" y="860963"/>
            <a:ext cx="7853964" cy="5751619"/>
          </a:xfrm>
          <a:prstGeom prst="rect">
            <a:avLst/>
          </a:prstGeom>
        </p:spPr>
      </p:pic>
    </p:spTree>
    <p:extLst>
      <p:ext uri="{BB962C8B-B14F-4D97-AF65-F5344CB8AC3E}">
        <p14:creationId xmlns:p14="http://schemas.microsoft.com/office/powerpoint/2010/main" val="106904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171165" y="-3862030"/>
            <a:ext cx="728420" cy="8452480"/>
          </a:xfrm>
        </p:spPr>
        <p:txBody>
          <a:bodyPr/>
          <a:lstStyle/>
          <a:p>
            <a:r>
              <a:rPr lang="en-US" dirty="0"/>
              <a:t>Puzzle</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Why is the urban-rural difference flipped in US vs Indonesia?</a:t>
            </a:r>
          </a:p>
          <a:p>
            <a:pPr>
              <a:spcBef>
                <a:spcPct val="0"/>
              </a:spcBef>
              <a:defRPr/>
            </a:pPr>
            <a:endParaRPr lang="en-US" dirty="0"/>
          </a:p>
          <a:p>
            <a:pPr>
              <a:spcBef>
                <a:spcPct val="0"/>
              </a:spcBef>
              <a:defRPr/>
            </a:pPr>
            <a:r>
              <a:rPr lang="en-US" dirty="0"/>
              <a:t>Hypotheses to test: </a:t>
            </a:r>
          </a:p>
          <a:p>
            <a:pPr lvl="1">
              <a:spcBef>
                <a:spcPct val="0"/>
              </a:spcBef>
              <a:defRPr/>
            </a:pPr>
            <a:r>
              <a:rPr lang="en-US" dirty="0"/>
              <a:t>Selection effects: higher human capital parents live/move to cities </a:t>
            </a:r>
          </a:p>
          <a:p>
            <a:pPr lvl="1">
              <a:spcBef>
                <a:spcPct val="0"/>
              </a:spcBef>
              <a:defRPr/>
            </a:pPr>
            <a:r>
              <a:rPr lang="en-US" dirty="0"/>
              <a:t>Public goods effects: Better schooling, healthcare</a:t>
            </a:r>
          </a:p>
          <a:p>
            <a:pPr lvl="1">
              <a:spcBef>
                <a:spcPct val="0"/>
              </a:spcBef>
              <a:defRPr/>
            </a:pPr>
            <a:r>
              <a:rPr lang="en-US" dirty="0"/>
              <a:t>Social effects: Better peers, role models, information about opportunities, increase aspirations </a:t>
            </a:r>
            <a:r>
              <a:rPr lang="en-US"/>
              <a:t>etc.</a:t>
            </a:r>
            <a:endParaRPr lang="en-US" dirty="0"/>
          </a:p>
        </p:txBody>
      </p:sp>
    </p:spTree>
    <p:extLst>
      <p:ext uri="{BB962C8B-B14F-4D97-AF65-F5344CB8AC3E}">
        <p14:creationId xmlns:p14="http://schemas.microsoft.com/office/powerpoint/2010/main" val="1162540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146226" y="-3837092"/>
            <a:ext cx="728420" cy="8402603"/>
          </a:xfrm>
        </p:spPr>
        <p:txBody>
          <a:bodyPr/>
          <a:lstStyle/>
          <a:p>
            <a:r>
              <a:rPr lang="en-US" dirty="0"/>
              <a:t>Explaining the Puzzle</a:t>
            </a:r>
          </a:p>
        </p:txBody>
      </p:sp>
      <p:pic>
        <p:nvPicPr>
          <p:cNvPr id="3" name="Picture 2">
            <a:extLst>
              <a:ext uri="{FF2B5EF4-FFF2-40B4-BE49-F238E27FC236}">
                <a16:creationId xmlns:a16="http://schemas.microsoft.com/office/drawing/2014/main" id="{43B20C4E-BFA1-4BC5-BBDD-7FC44325948A}"/>
              </a:ext>
            </a:extLst>
          </p:cNvPr>
          <p:cNvPicPr>
            <a:picLocks noChangeAspect="1"/>
          </p:cNvPicPr>
          <p:nvPr/>
        </p:nvPicPr>
        <p:blipFill>
          <a:blip r:embed="rId3"/>
          <a:stretch>
            <a:fillRect/>
          </a:stretch>
        </p:blipFill>
        <p:spPr>
          <a:xfrm>
            <a:off x="4571999" y="3017234"/>
            <a:ext cx="3997812" cy="2927680"/>
          </a:xfrm>
          <a:prstGeom prst="rect">
            <a:avLst/>
          </a:prstGeom>
        </p:spPr>
      </p:pic>
      <p:sp>
        <p:nvSpPr>
          <p:cNvPr id="5" name="Vertical Text Placeholder 2">
            <a:extLst>
              <a:ext uri="{FF2B5EF4-FFF2-40B4-BE49-F238E27FC236}">
                <a16:creationId xmlns:a16="http://schemas.microsoft.com/office/drawing/2014/main" id="{4813817F-6F98-4AD8-9678-976CD9F2E8FE}"/>
              </a:ext>
            </a:extLst>
          </p:cNvPr>
          <p:cNvSpPr>
            <a:spLocks noGrp="1"/>
          </p:cNvSpPr>
          <p:nvPr>
            <p:ph type="body" orient="vert" idx="1"/>
          </p:nvPr>
        </p:nvSpPr>
        <p:spPr>
          <a:xfrm rot="16200000">
            <a:off x="1581553" y="-295924"/>
            <a:ext cx="5980893" cy="8649510"/>
          </a:xfrm>
        </p:spPr>
        <p:txBody>
          <a:bodyPr/>
          <a:lstStyle/>
          <a:p>
            <a:pPr marL="285750" indent="-285750">
              <a:buFont typeface="Arial" panose="020B0604020202020204" pitchFamily="34" charset="0"/>
              <a:buChar char="•"/>
            </a:pPr>
            <a:r>
              <a:rPr lang="en-US" dirty="0"/>
              <a:t>Is it due to the selection of higher human capital parents into cities?</a:t>
            </a:r>
          </a:p>
          <a:p>
            <a:pPr marL="285750" indent="-285750">
              <a:buFont typeface="Arial" panose="020B0604020202020204" pitchFamily="34" charset="0"/>
              <a:buChar char="•"/>
            </a:pPr>
            <a:r>
              <a:rPr lang="en-US" dirty="0"/>
              <a:t>Urban vs Rural: controlling for parents education to correct for selection</a:t>
            </a:r>
          </a:p>
          <a:p>
            <a:pPr marL="685800" lvl="1">
              <a:buFont typeface="Arial" panose="020B0604020202020204" pitchFamily="34" charset="0"/>
              <a:buChar char="•"/>
            </a:pPr>
            <a:r>
              <a:rPr lang="en-US" dirty="0"/>
              <a:t>Absolute Mobility gap remains large– especially for those lower in the income distribution</a:t>
            </a:r>
          </a:p>
          <a:p>
            <a:pPr marL="685800" lvl="1">
              <a:buFont typeface="Arial" panose="020B0604020202020204" pitchFamily="34" charset="0"/>
              <a:buChar char="•"/>
            </a:pPr>
            <a:r>
              <a:rPr lang="en-US" dirty="0"/>
              <a:t>Relative mobility gap increases</a:t>
            </a:r>
          </a:p>
        </p:txBody>
      </p:sp>
      <p:pic>
        <p:nvPicPr>
          <p:cNvPr id="6" name="Picture 5">
            <a:extLst>
              <a:ext uri="{FF2B5EF4-FFF2-40B4-BE49-F238E27FC236}">
                <a16:creationId xmlns:a16="http://schemas.microsoft.com/office/drawing/2014/main" id="{34F466DE-91DF-4C11-B0E1-8B1FF6B4C333}"/>
              </a:ext>
            </a:extLst>
          </p:cNvPr>
          <p:cNvPicPr>
            <a:picLocks noChangeAspect="1"/>
          </p:cNvPicPr>
          <p:nvPr/>
        </p:nvPicPr>
        <p:blipFill>
          <a:blip r:embed="rId4"/>
          <a:stretch>
            <a:fillRect/>
          </a:stretch>
        </p:blipFill>
        <p:spPr>
          <a:xfrm>
            <a:off x="477520" y="3017235"/>
            <a:ext cx="3997811" cy="2927679"/>
          </a:xfrm>
          <a:prstGeom prst="rect">
            <a:avLst/>
          </a:prstGeom>
        </p:spPr>
      </p:pic>
      <p:sp>
        <p:nvSpPr>
          <p:cNvPr id="4" name="TextBox 3">
            <a:extLst>
              <a:ext uri="{FF2B5EF4-FFF2-40B4-BE49-F238E27FC236}">
                <a16:creationId xmlns:a16="http://schemas.microsoft.com/office/drawing/2014/main" id="{BD404A4D-0BCC-4F96-8629-4A924962430B}"/>
              </a:ext>
            </a:extLst>
          </p:cNvPr>
          <p:cNvSpPr txBox="1"/>
          <p:nvPr/>
        </p:nvSpPr>
        <p:spPr>
          <a:xfrm>
            <a:off x="4914059" y="5944914"/>
            <a:ext cx="3484655" cy="369332"/>
          </a:xfrm>
          <a:prstGeom prst="rect">
            <a:avLst/>
          </a:prstGeom>
          <a:noFill/>
        </p:spPr>
        <p:txBody>
          <a:bodyPr wrap="square" rtlCol="0">
            <a:spAutoFit/>
          </a:bodyPr>
          <a:lstStyle/>
          <a:p>
            <a:r>
              <a:rPr lang="en-US" dirty="0"/>
              <a:t>Controlling for parent’s education</a:t>
            </a:r>
          </a:p>
        </p:txBody>
      </p:sp>
      <p:sp>
        <p:nvSpPr>
          <p:cNvPr id="7" name="TextBox 6">
            <a:extLst>
              <a:ext uri="{FF2B5EF4-FFF2-40B4-BE49-F238E27FC236}">
                <a16:creationId xmlns:a16="http://schemas.microsoft.com/office/drawing/2014/main" id="{F03D506D-3DF9-4AD8-BD0A-32203EB618F6}"/>
              </a:ext>
            </a:extLst>
          </p:cNvPr>
          <p:cNvSpPr txBox="1"/>
          <p:nvPr/>
        </p:nvSpPr>
        <p:spPr>
          <a:xfrm>
            <a:off x="1700058" y="5944914"/>
            <a:ext cx="1381639" cy="369332"/>
          </a:xfrm>
          <a:prstGeom prst="rect">
            <a:avLst/>
          </a:prstGeom>
          <a:noFill/>
        </p:spPr>
        <p:txBody>
          <a:bodyPr wrap="square" rtlCol="0">
            <a:spAutoFit/>
          </a:bodyPr>
          <a:lstStyle/>
          <a:p>
            <a:r>
              <a:rPr lang="en-US" dirty="0"/>
              <a:t>No Controls</a:t>
            </a:r>
          </a:p>
        </p:txBody>
      </p:sp>
    </p:spTree>
    <p:extLst>
      <p:ext uri="{BB962C8B-B14F-4D97-AF65-F5344CB8AC3E}">
        <p14:creationId xmlns:p14="http://schemas.microsoft.com/office/powerpoint/2010/main" val="1186209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146226" y="-3837092"/>
            <a:ext cx="728420" cy="8402603"/>
          </a:xfrm>
        </p:spPr>
        <p:txBody>
          <a:bodyPr/>
          <a:lstStyle/>
          <a:p>
            <a:r>
              <a:rPr lang="en-US" dirty="0"/>
              <a:t>Explaining the Puzzle</a:t>
            </a:r>
          </a:p>
        </p:txBody>
      </p:sp>
      <p:sp>
        <p:nvSpPr>
          <p:cNvPr id="5" name="Vertical Text Placeholder 2">
            <a:extLst>
              <a:ext uri="{FF2B5EF4-FFF2-40B4-BE49-F238E27FC236}">
                <a16:creationId xmlns:a16="http://schemas.microsoft.com/office/drawing/2014/main" id="{4813817F-6F98-4AD8-9678-976CD9F2E8FE}"/>
              </a:ext>
            </a:extLst>
          </p:cNvPr>
          <p:cNvSpPr>
            <a:spLocks noGrp="1"/>
          </p:cNvSpPr>
          <p:nvPr>
            <p:ph type="body" orient="vert" idx="1"/>
          </p:nvPr>
        </p:nvSpPr>
        <p:spPr>
          <a:xfrm rot="16200000">
            <a:off x="1581553" y="-295924"/>
            <a:ext cx="5980893" cy="8649510"/>
          </a:xfrm>
        </p:spPr>
        <p:txBody>
          <a:bodyPr/>
          <a:lstStyle/>
          <a:p>
            <a:pPr marL="285750" indent="-285750">
              <a:buFont typeface="Arial" panose="020B0604020202020204" pitchFamily="34" charset="0"/>
              <a:buChar char="•"/>
            </a:pPr>
            <a:r>
              <a:rPr lang="en-US" dirty="0"/>
              <a:t>Adding a control for child’s education</a:t>
            </a:r>
          </a:p>
          <a:p>
            <a:pPr marL="285750" indent="-285750">
              <a:buFont typeface="Arial" panose="020B0604020202020204" pitchFamily="34" charset="0"/>
              <a:buChar char="•"/>
            </a:pPr>
            <a:r>
              <a:rPr lang="en-US" dirty="0"/>
              <a:t>Impact comes through more than education</a:t>
            </a:r>
          </a:p>
          <a:p>
            <a:pPr marL="285750" indent="-285750">
              <a:buFont typeface="Arial" panose="020B0604020202020204" pitchFamily="34" charset="0"/>
              <a:buChar char="•"/>
            </a:pPr>
            <a:endParaRPr lang="en-US" dirty="0"/>
          </a:p>
        </p:txBody>
      </p:sp>
      <p:pic>
        <p:nvPicPr>
          <p:cNvPr id="3" name="Picture 2">
            <a:extLst>
              <a:ext uri="{FF2B5EF4-FFF2-40B4-BE49-F238E27FC236}">
                <a16:creationId xmlns:a16="http://schemas.microsoft.com/office/drawing/2014/main" id="{62BA4561-1306-4BE5-92E7-432F9A2654DB}"/>
              </a:ext>
            </a:extLst>
          </p:cNvPr>
          <p:cNvPicPr>
            <a:picLocks noChangeAspect="1"/>
          </p:cNvPicPr>
          <p:nvPr/>
        </p:nvPicPr>
        <p:blipFill>
          <a:blip r:embed="rId3"/>
          <a:stretch>
            <a:fillRect/>
          </a:stretch>
        </p:blipFill>
        <p:spPr>
          <a:xfrm>
            <a:off x="4760288" y="3109844"/>
            <a:ext cx="4012374" cy="2938344"/>
          </a:xfrm>
          <a:prstGeom prst="rect">
            <a:avLst/>
          </a:prstGeom>
        </p:spPr>
      </p:pic>
      <p:pic>
        <p:nvPicPr>
          <p:cNvPr id="6" name="Picture 5">
            <a:extLst>
              <a:ext uri="{FF2B5EF4-FFF2-40B4-BE49-F238E27FC236}">
                <a16:creationId xmlns:a16="http://schemas.microsoft.com/office/drawing/2014/main" id="{C8D95198-7094-4BB6-8D58-656C1FB407EF}"/>
              </a:ext>
            </a:extLst>
          </p:cNvPr>
          <p:cNvPicPr>
            <a:picLocks noChangeAspect="1"/>
          </p:cNvPicPr>
          <p:nvPr/>
        </p:nvPicPr>
        <p:blipFill>
          <a:blip r:embed="rId4"/>
          <a:stretch>
            <a:fillRect/>
          </a:stretch>
        </p:blipFill>
        <p:spPr>
          <a:xfrm>
            <a:off x="373966" y="3113515"/>
            <a:ext cx="4009748" cy="2936420"/>
          </a:xfrm>
          <a:prstGeom prst="rect">
            <a:avLst/>
          </a:prstGeom>
        </p:spPr>
      </p:pic>
      <p:sp>
        <p:nvSpPr>
          <p:cNvPr id="7" name="TextBox 6">
            <a:extLst>
              <a:ext uri="{FF2B5EF4-FFF2-40B4-BE49-F238E27FC236}">
                <a16:creationId xmlns:a16="http://schemas.microsoft.com/office/drawing/2014/main" id="{26D86EA2-2BBF-4FA9-B34E-DAEA750F5392}"/>
              </a:ext>
            </a:extLst>
          </p:cNvPr>
          <p:cNvSpPr txBox="1"/>
          <p:nvPr/>
        </p:nvSpPr>
        <p:spPr>
          <a:xfrm>
            <a:off x="1688020" y="6048188"/>
            <a:ext cx="1381639" cy="369332"/>
          </a:xfrm>
          <a:prstGeom prst="rect">
            <a:avLst/>
          </a:prstGeom>
          <a:noFill/>
        </p:spPr>
        <p:txBody>
          <a:bodyPr wrap="square" rtlCol="0">
            <a:spAutoFit/>
          </a:bodyPr>
          <a:lstStyle/>
          <a:p>
            <a:r>
              <a:rPr lang="en-US" dirty="0"/>
              <a:t>No Controls</a:t>
            </a:r>
          </a:p>
        </p:txBody>
      </p:sp>
      <p:sp>
        <p:nvSpPr>
          <p:cNvPr id="8" name="TextBox 7">
            <a:extLst>
              <a:ext uri="{FF2B5EF4-FFF2-40B4-BE49-F238E27FC236}">
                <a16:creationId xmlns:a16="http://schemas.microsoft.com/office/drawing/2014/main" id="{777D9051-790F-4DE8-BCAC-7C8E95CCAFE8}"/>
              </a:ext>
            </a:extLst>
          </p:cNvPr>
          <p:cNvSpPr txBox="1"/>
          <p:nvPr/>
        </p:nvSpPr>
        <p:spPr>
          <a:xfrm>
            <a:off x="5024147" y="6048188"/>
            <a:ext cx="3484655" cy="369332"/>
          </a:xfrm>
          <a:prstGeom prst="rect">
            <a:avLst/>
          </a:prstGeom>
          <a:noFill/>
        </p:spPr>
        <p:txBody>
          <a:bodyPr wrap="square" rtlCol="0">
            <a:spAutoFit/>
          </a:bodyPr>
          <a:lstStyle/>
          <a:p>
            <a:r>
              <a:rPr lang="en-US" dirty="0"/>
              <a:t>Controlling for child’s education</a:t>
            </a:r>
          </a:p>
        </p:txBody>
      </p:sp>
    </p:spTree>
    <p:extLst>
      <p:ext uri="{BB962C8B-B14F-4D97-AF65-F5344CB8AC3E}">
        <p14:creationId xmlns:p14="http://schemas.microsoft.com/office/powerpoint/2010/main" val="363427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146226" y="-3837092"/>
            <a:ext cx="728420" cy="8402603"/>
          </a:xfrm>
        </p:spPr>
        <p:txBody>
          <a:bodyPr/>
          <a:lstStyle/>
          <a:p>
            <a:r>
              <a:rPr lang="en-US" dirty="0"/>
              <a:t>Explaining the Puzzle</a:t>
            </a:r>
          </a:p>
        </p:txBody>
      </p:sp>
      <p:sp>
        <p:nvSpPr>
          <p:cNvPr id="5" name="Vertical Text Placeholder 2">
            <a:extLst>
              <a:ext uri="{FF2B5EF4-FFF2-40B4-BE49-F238E27FC236}">
                <a16:creationId xmlns:a16="http://schemas.microsoft.com/office/drawing/2014/main" id="{4813817F-6F98-4AD8-9678-976CD9F2E8FE}"/>
              </a:ext>
            </a:extLst>
          </p:cNvPr>
          <p:cNvSpPr>
            <a:spLocks noGrp="1"/>
          </p:cNvSpPr>
          <p:nvPr>
            <p:ph type="body" orient="vert" idx="1"/>
          </p:nvPr>
        </p:nvSpPr>
        <p:spPr>
          <a:xfrm rot="16200000">
            <a:off x="1581553" y="-295924"/>
            <a:ext cx="5980893" cy="8649510"/>
          </a:xfrm>
        </p:spPr>
        <p:txBody>
          <a:bodyPr/>
          <a:lstStyle/>
          <a:p>
            <a:pPr marL="285750" indent="-285750">
              <a:buFont typeface="Arial" panose="020B0604020202020204" pitchFamily="34" charset="0"/>
              <a:buChar char="•"/>
            </a:pPr>
            <a:r>
              <a:rPr lang="en-US" dirty="0"/>
              <a:t>Could it be due to difference in educational mobility? Urban educational mobility is greater in the city versus rural areas</a:t>
            </a:r>
          </a:p>
        </p:txBody>
      </p:sp>
      <p:pic>
        <p:nvPicPr>
          <p:cNvPr id="4" name="Picture 3">
            <a:extLst>
              <a:ext uri="{FF2B5EF4-FFF2-40B4-BE49-F238E27FC236}">
                <a16:creationId xmlns:a16="http://schemas.microsoft.com/office/drawing/2014/main" id="{0968E91D-F6C1-4854-A78C-E220E120198B}"/>
              </a:ext>
            </a:extLst>
          </p:cNvPr>
          <p:cNvPicPr>
            <a:picLocks noChangeAspect="1"/>
          </p:cNvPicPr>
          <p:nvPr/>
        </p:nvPicPr>
        <p:blipFill>
          <a:blip r:embed="rId3"/>
          <a:stretch>
            <a:fillRect/>
          </a:stretch>
        </p:blipFill>
        <p:spPr>
          <a:xfrm>
            <a:off x="895826" y="1768729"/>
            <a:ext cx="6702007" cy="4908018"/>
          </a:xfrm>
          <a:prstGeom prst="rect">
            <a:avLst/>
          </a:prstGeom>
        </p:spPr>
      </p:pic>
    </p:spTree>
    <p:extLst>
      <p:ext uri="{BB962C8B-B14F-4D97-AF65-F5344CB8AC3E}">
        <p14:creationId xmlns:p14="http://schemas.microsoft.com/office/powerpoint/2010/main" val="7755449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EAA34F-C9BC-46BD-AFDA-C4EA4D3118A1}"/>
              </a:ext>
            </a:extLst>
          </p:cNvPr>
          <p:cNvSpPr>
            <a:spLocks noGrp="1"/>
          </p:cNvSpPr>
          <p:nvPr>
            <p:ph type="title"/>
          </p:nvPr>
        </p:nvSpPr>
        <p:spPr/>
        <p:txBody>
          <a:bodyPr/>
          <a:lstStyle/>
          <a:p>
            <a:r>
              <a:rPr lang="en-US" dirty="0"/>
              <a:t>Selection into Migration</a:t>
            </a:r>
          </a:p>
        </p:txBody>
      </p:sp>
      <p:pic>
        <p:nvPicPr>
          <p:cNvPr id="9" name="Content Placeholder 8">
            <a:extLst>
              <a:ext uri="{FF2B5EF4-FFF2-40B4-BE49-F238E27FC236}">
                <a16:creationId xmlns:a16="http://schemas.microsoft.com/office/drawing/2014/main" id="{6058ED59-37B5-4927-97E0-82223B7612D1}"/>
              </a:ext>
            </a:extLst>
          </p:cNvPr>
          <p:cNvPicPr>
            <a:picLocks noGrp="1" noChangeAspect="1"/>
          </p:cNvPicPr>
          <p:nvPr>
            <p:ph idx="1"/>
          </p:nvPr>
        </p:nvPicPr>
        <p:blipFill rotWithShape="1">
          <a:blip r:embed="rId2"/>
          <a:srcRect t="12904"/>
          <a:stretch/>
        </p:blipFill>
        <p:spPr>
          <a:xfrm>
            <a:off x="321944" y="1176094"/>
            <a:ext cx="8669656" cy="3196390"/>
          </a:xfrm>
          <a:prstGeom prst="rect">
            <a:avLst/>
          </a:prstGeom>
        </p:spPr>
      </p:pic>
      <p:sp>
        <p:nvSpPr>
          <p:cNvPr id="10" name="TextBox 9">
            <a:extLst>
              <a:ext uri="{FF2B5EF4-FFF2-40B4-BE49-F238E27FC236}">
                <a16:creationId xmlns:a16="http://schemas.microsoft.com/office/drawing/2014/main" id="{40D4B180-FEFD-4BA9-9139-CA9894CA7BFF}"/>
              </a:ext>
            </a:extLst>
          </p:cNvPr>
          <p:cNvSpPr txBox="1"/>
          <p:nvPr/>
        </p:nvSpPr>
        <p:spPr>
          <a:xfrm>
            <a:off x="1004562" y="4862779"/>
            <a:ext cx="7134875" cy="1323439"/>
          </a:xfrm>
          <a:prstGeom prst="rect">
            <a:avLst/>
          </a:prstGeom>
          <a:noFill/>
        </p:spPr>
        <p:txBody>
          <a:bodyPr wrap="square" rtlCol="0">
            <a:spAutoFit/>
          </a:bodyPr>
          <a:lstStyle/>
          <a:p>
            <a:pPr marL="342900" indent="-342900" eaLnBrk="0" fontAlgn="base" hangingPunct="0">
              <a:spcBef>
                <a:spcPct val="20000"/>
              </a:spcBef>
              <a:spcAft>
                <a:spcPct val="0"/>
              </a:spcAft>
              <a:buSzPct val="80000"/>
              <a:buBlip>
                <a:blip r:embed="rId3"/>
              </a:buBlip>
            </a:pPr>
            <a:r>
              <a:rPr lang="en-US" sz="2000" dirty="0"/>
              <a:t>On average, rural to urban and non-agricultural to agricultural movers have higher child/parent incomes and educations, and children are more risk-friendly. However, this might just be due to additional exposure to rural/non-agricultural locations. </a:t>
            </a:r>
          </a:p>
        </p:txBody>
      </p:sp>
    </p:spTree>
    <p:extLst>
      <p:ext uri="{BB962C8B-B14F-4D97-AF65-F5344CB8AC3E}">
        <p14:creationId xmlns:p14="http://schemas.microsoft.com/office/powerpoint/2010/main" val="4293596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Mobility for Rural-Urban Movers</a:t>
            </a:r>
          </a:p>
        </p:txBody>
      </p:sp>
      <p:sp>
        <p:nvSpPr>
          <p:cNvPr id="6" name="Vertical Text Placeholder 2">
            <a:extLst>
              <a:ext uri="{FF2B5EF4-FFF2-40B4-BE49-F238E27FC236}">
                <a16:creationId xmlns:a16="http://schemas.microsoft.com/office/drawing/2014/main" id="{5845D0CB-9BB2-4BB9-8FFC-12A20AC0D169}"/>
              </a:ext>
            </a:extLst>
          </p:cNvPr>
          <p:cNvSpPr>
            <a:spLocks noGrp="1"/>
          </p:cNvSpPr>
          <p:nvPr>
            <p:ph sz="half" idx="1"/>
          </p:nvPr>
        </p:nvSpPr>
        <p:spPr/>
        <p:txBody>
          <a:bodyPr/>
          <a:lstStyle/>
          <a:p>
            <a:r>
              <a:rPr lang="en-US" sz="2400" dirty="0"/>
              <a:t>No controls</a:t>
            </a:r>
          </a:p>
          <a:p>
            <a:endParaRPr lang="en-US" sz="2400" dirty="0"/>
          </a:p>
          <a:p>
            <a:r>
              <a:rPr lang="en-US" sz="2400" dirty="0"/>
              <a:t>Comparable levels of relative mobility</a:t>
            </a:r>
          </a:p>
          <a:p>
            <a:pPr marL="0" indent="0">
              <a:buNone/>
            </a:pPr>
            <a:endParaRPr lang="en-US" sz="2400" dirty="0"/>
          </a:p>
          <a:p>
            <a:r>
              <a:rPr lang="en-US" sz="2400" dirty="0"/>
              <a:t>Migrants have greater absolute mobility than rural, but lower than urban</a:t>
            </a:r>
          </a:p>
          <a:p>
            <a:pPr marL="0" indent="0">
              <a:buNone/>
            </a:pPr>
            <a:endParaRPr lang="en-US" sz="2400" dirty="0"/>
          </a:p>
          <a:p>
            <a:r>
              <a:rPr lang="en-US" sz="2400" dirty="0"/>
              <a:t>Difference between urban and rural-urban migrants essentially disappears after controlling for own and parent’s education</a:t>
            </a:r>
          </a:p>
        </p:txBody>
      </p:sp>
      <p:pic>
        <p:nvPicPr>
          <p:cNvPr id="13" name="Content Placeholder 12">
            <a:extLst>
              <a:ext uri="{FF2B5EF4-FFF2-40B4-BE49-F238E27FC236}">
                <a16:creationId xmlns:a16="http://schemas.microsoft.com/office/drawing/2014/main" id="{ECD6680A-2688-47D3-A0E0-C71BF171970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0100" y="2249023"/>
            <a:ext cx="4076700" cy="2969554"/>
          </a:xfrm>
        </p:spPr>
      </p:pic>
    </p:spTree>
    <p:extLst>
      <p:ext uri="{BB962C8B-B14F-4D97-AF65-F5344CB8AC3E}">
        <p14:creationId xmlns:p14="http://schemas.microsoft.com/office/powerpoint/2010/main" val="976476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Mobility for Agricultural – Non-agricultural Movers</a:t>
            </a:r>
          </a:p>
        </p:txBody>
      </p:sp>
      <p:sp>
        <p:nvSpPr>
          <p:cNvPr id="6" name="Vertical Text Placeholder 2">
            <a:extLst>
              <a:ext uri="{FF2B5EF4-FFF2-40B4-BE49-F238E27FC236}">
                <a16:creationId xmlns:a16="http://schemas.microsoft.com/office/drawing/2014/main" id="{5845D0CB-9BB2-4BB9-8FFC-12A20AC0D169}"/>
              </a:ext>
            </a:extLst>
          </p:cNvPr>
          <p:cNvSpPr>
            <a:spLocks noGrp="1"/>
          </p:cNvSpPr>
          <p:nvPr>
            <p:ph sz="half" idx="1"/>
          </p:nvPr>
        </p:nvSpPr>
        <p:spPr/>
        <p:txBody>
          <a:bodyPr/>
          <a:lstStyle/>
          <a:p>
            <a:r>
              <a:rPr lang="en-US" sz="2400" dirty="0"/>
              <a:t>Similar to rural-urban comparison</a:t>
            </a:r>
          </a:p>
          <a:p>
            <a:endParaRPr lang="en-US" sz="2000" dirty="0"/>
          </a:p>
          <a:p>
            <a:endParaRPr lang="en-US" sz="2400" dirty="0"/>
          </a:p>
        </p:txBody>
      </p:sp>
      <p:pic>
        <p:nvPicPr>
          <p:cNvPr id="13" name="Content Placeholder 12">
            <a:extLst>
              <a:ext uri="{FF2B5EF4-FFF2-40B4-BE49-F238E27FC236}">
                <a16:creationId xmlns:a16="http://schemas.microsoft.com/office/drawing/2014/main" id="{4EDA9635-14AE-4B08-8FD3-C4FF6E6286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10100" y="2249023"/>
            <a:ext cx="4076700" cy="2969554"/>
          </a:xfrm>
        </p:spPr>
      </p:pic>
    </p:spTree>
    <p:extLst>
      <p:ext uri="{BB962C8B-B14F-4D97-AF65-F5344CB8AC3E}">
        <p14:creationId xmlns:p14="http://schemas.microsoft.com/office/powerpoint/2010/main" val="66347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6D3B-5571-4308-A008-84814C2109A6}"/>
              </a:ext>
            </a:extLst>
          </p:cNvPr>
          <p:cNvSpPr>
            <a:spLocks noGrp="1"/>
          </p:cNvSpPr>
          <p:nvPr>
            <p:ph type="title"/>
          </p:nvPr>
        </p:nvSpPr>
        <p:spPr/>
        <p:txBody>
          <a:bodyPr/>
          <a:lstStyle/>
          <a:p>
            <a:r>
              <a:rPr lang="en-US" dirty="0"/>
              <a:t>Skill-Biased Migration?</a:t>
            </a:r>
          </a:p>
        </p:txBody>
      </p:sp>
      <p:pic>
        <p:nvPicPr>
          <p:cNvPr id="4" name="Content Placeholder 3">
            <a:extLst>
              <a:ext uri="{FF2B5EF4-FFF2-40B4-BE49-F238E27FC236}">
                <a16:creationId xmlns:a16="http://schemas.microsoft.com/office/drawing/2014/main" id="{FF3906A2-B653-498E-B491-A663F013F120}"/>
              </a:ext>
            </a:extLst>
          </p:cNvPr>
          <p:cNvPicPr>
            <a:picLocks noGrp="1" noChangeAspect="1"/>
          </p:cNvPicPr>
          <p:nvPr>
            <p:ph idx="1"/>
          </p:nvPr>
        </p:nvPicPr>
        <p:blipFill>
          <a:blip r:embed="rId3"/>
          <a:stretch>
            <a:fillRect/>
          </a:stretch>
        </p:blipFill>
        <p:spPr>
          <a:xfrm>
            <a:off x="506773" y="1947831"/>
            <a:ext cx="4710512" cy="2148752"/>
          </a:xfrm>
          <a:prstGeom prst="rect">
            <a:avLst/>
          </a:prstGeom>
        </p:spPr>
      </p:pic>
      <p:sp>
        <p:nvSpPr>
          <p:cNvPr id="5" name="TextBox 4">
            <a:extLst>
              <a:ext uri="{FF2B5EF4-FFF2-40B4-BE49-F238E27FC236}">
                <a16:creationId xmlns:a16="http://schemas.microsoft.com/office/drawing/2014/main" id="{2AE6348E-AAF6-485B-8392-4F93C40EF570}"/>
              </a:ext>
            </a:extLst>
          </p:cNvPr>
          <p:cNvSpPr txBox="1"/>
          <p:nvPr/>
        </p:nvSpPr>
        <p:spPr>
          <a:xfrm>
            <a:off x="5162327" y="1299441"/>
            <a:ext cx="3849344" cy="4870564"/>
          </a:xfrm>
          <a:prstGeom prst="rect">
            <a:avLst/>
          </a:prstGeom>
          <a:noFill/>
        </p:spPr>
        <p:txBody>
          <a:bodyPr wrap="square" rtlCol="0">
            <a:spAutoFit/>
          </a:bodyPr>
          <a:lstStyle/>
          <a:p>
            <a:r>
              <a:rPr lang="en-US" sz="1350" dirty="0"/>
              <a:t>Do non-agricultural workers fare better than agricultural workers post-migration to an urban location (i.e. are there locational or occupational adjustment costs to moving?)</a:t>
            </a:r>
          </a:p>
          <a:p>
            <a:endParaRPr lang="en-US" sz="1350" dirty="0"/>
          </a:p>
          <a:p>
            <a:r>
              <a:rPr lang="en-US" sz="1350" dirty="0">
                <a:solidFill>
                  <a:srgbClr val="FF0000"/>
                </a:solidFill>
              </a:rPr>
              <a:t>Those who are non-agricultural and stay non-agricultural receive barely any boost from moving to an urban area ((0,0) to (0,1)), whereas those who take non-agricultural skills (occupational migrants and always non-agricultural workers) experience significant increases in income ((1,0) to (1,1); (2,0) to (2,1))</a:t>
            </a:r>
          </a:p>
          <a:p>
            <a:endParaRPr lang="en-US" sz="1350" dirty="0">
              <a:solidFill>
                <a:srgbClr val="FF0000"/>
              </a:solidFill>
            </a:endParaRPr>
          </a:p>
          <a:p>
            <a:r>
              <a:rPr lang="en-US" sz="1350" dirty="0">
                <a:solidFill>
                  <a:srgbClr val="92D050"/>
                </a:solidFill>
              </a:rPr>
              <a:t>It appears that migrants who worked in the non-agricultural sector don’t face much of an issue adjusting to the urban location (maybe easily able to find a job)</a:t>
            </a:r>
          </a:p>
          <a:p>
            <a:endParaRPr lang="en-US" sz="1350" dirty="0">
              <a:solidFill>
                <a:schemeClr val="accent6"/>
              </a:solidFill>
            </a:endParaRPr>
          </a:p>
          <a:p>
            <a:r>
              <a:rPr lang="en-US" sz="1350" dirty="0">
                <a:solidFill>
                  <a:schemeClr val="accent6"/>
                </a:solidFill>
              </a:rPr>
              <a:t>However, occupational migrants who move to urban locations DO face a bit of a job ladder. Their incomes are lower relative to those who stayed in the agricultural sector the whole time as well as those who live in urban areas the whole time.</a:t>
            </a:r>
          </a:p>
        </p:txBody>
      </p:sp>
      <p:sp>
        <p:nvSpPr>
          <p:cNvPr id="6" name="Oval 5">
            <a:extLst>
              <a:ext uri="{FF2B5EF4-FFF2-40B4-BE49-F238E27FC236}">
                <a16:creationId xmlns:a16="http://schemas.microsoft.com/office/drawing/2014/main" id="{0B0E15B5-F85D-48D2-B452-B20412F9300A}"/>
              </a:ext>
            </a:extLst>
          </p:cNvPr>
          <p:cNvSpPr/>
          <p:nvPr/>
        </p:nvSpPr>
        <p:spPr>
          <a:xfrm>
            <a:off x="2634280" y="3188970"/>
            <a:ext cx="1347395" cy="23579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Oval 11">
            <a:extLst>
              <a:ext uri="{FF2B5EF4-FFF2-40B4-BE49-F238E27FC236}">
                <a16:creationId xmlns:a16="http://schemas.microsoft.com/office/drawing/2014/main" id="{3BA28B7C-B394-4408-9718-5D8E353B80DB}"/>
              </a:ext>
            </a:extLst>
          </p:cNvPr>
          <p:cNvSpPr/>
          <p:nvPr/>
        </p:nvSpPr>
        <p:spPr>
          <a:xfrm>
            <a:off x="2669242" y="3423102"/>
            <a:ext cx="1347395" cy="23579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4E63AC23-0E4E-489E-A26B-F2DD210EF21C}"/>
              </a:ext>
            </a:extLst>
          </p:cNvPr>
          <p:cNvSpPr/>
          <p:nvPr/>
        </p:nvSpPr>
        <p:spPr>
          <a:xfrm>
            <a:off x="2669242" y="3653369"/>
            <a:ext cx="1347395" cy="235799"/>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a:extLst>
              <a:ext uri="{FF2B5EF4-FFF2-40B4-BE49-F238E27FC236}">
                <a16:creationId xmlns:a16="http://schemas.microsoft.com/office/drawing/2014/main" id="{98B16ED7-32C7-43BE-B4F9-E396217FE4F2}"/>
              </a:ext>
            </a:extLst>
          </p:cNvPr>
          <p:cNvSpPr/>
          <p:nvPr/>
        </p:nvSpPr>
        <p:spPr>
          <a:xfrm>
            <a:off x="3307977" y="3674554"/>
            <a:ext cx="1536999" cy="235799"/>
          </a:xfrm>
          <a:prstGeom prst="ellipse">
            <a:avLst/>
          </a:prstGeom>
          <a:noFill/>
          <a:ln w="3492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92D050"/>
              </a:solidFill>
            </a:endParaRPr>
          </a:p>
        </p:txBody>
      </p:sp>
      <p:sp>
        <p:nvSpPr>
          <p:cNvPr id="15" name="Oval 14">
            <a:extLst>
              <a:ext uri="{FF2B5EF4-FFF2-40B4-BE49-F238E27FC236}">
                <a16:creationId xmlns:a16="http://schemas.microsoft.com/office/drawing/2014/main" id="{743847CE-73C9-4DA7-9F15-6B5B1B7FB8C6}"/>
              </a:ext>
            </a:extLst>
          </p:cNvPr>
          <p:cNvSpPr/>
          <p:nvPr/>
        </p:nvSpPr>
        <p:spPr>
          <a:xfrm>
            <a:off x="3307976" y="3423100"/>
            <a:ext cx="684455" cy="487253"/>
          </a:xfrm>
          <a:prstGeom prst="ellipse">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21775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Motivation 2</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kern="1200" dirty="0">
                <a:solidFill>
                  <a:srgbClr val="000000"/>
                </a:solidFill>
              </a:rPr>
              <a:t>What is the relationship between cities and intergenerational mobility in the developing world?</a:t>
            </a:r>
          </a:p>
          <a:p>
            <a:pPr marL="0" indent="0">
              <a:spcBef>
                <a:spcPct val="0"/>
              </a:spcBef>
              <a:buNone/>
              <a:defRPr/>
            </a:pPr>
            <a:endParaRPr lang="en-US" kern="1200" dirty="0">
              <a:solidFill>
                <a:srgbClr val="000000"/>
              </a:solidFill>
            </a:endParaRPr>
          </a:p>
          <a:p>
            <a:pPr>
              <a:spcBef>
                <a:spcPct val="0"/>
              </a:spcBef>
              <a:defRPr/>
            </a:pPr>
            <a:r>
              <a:rPr lang="en-US" kern="1200" dirty="0">
                <a:solidFill>
                  <a:srgbClr val="000000"/>
                </a:solidFill>
              </a:rPr>
              <a:t>There is a sizable urban-rural wage gap in developing countries.</a:t>
            </a:r>
          </a:p>
          <a:p>
            <a:pPr lvl="1">
              <a:spcBef>
                <a:spcPct val="0"/>
              </a:spcBef>
              <a:defRPr/>
            </a:pPr>
            <a:r>
              <a:rPr lang="en-US" kern="1200" dirty="0">
                <a:solidFill>
                  <a:srgbClr val="000000"/>
                </a:solidFill>
              </a:rPr>
              <a:t>Place (Causal Effect) or People (Selection Bias)?</a:t>
            </a:r>
          </a:p>
          <a:p>
            <a:pPr marL="457200" lvl="1" indent="0">
              <a:spcBef>
                <a:spcPct val="0"/>
              </a:spcBef>
              <a:buNone/>
              <a:defRPr/>
            </a:pPr>
            <a:endParaRPr lang="en-US" kern="1200" dirty="0">
              <a:solidFill>
                <a:srgbClr val="000000"/>
              </a:solidFill>
              <a:ea typeface="+mn-ea"/>
            </a:endParaRPr>
          </a:p>
          <a:p>
            <a:pPr>
              <a:spcBef>
                <a:spcPct val="0"/>
              </a:spcBef>
              <a:defRPr/>
            </a:pPr>
            <a:r>
              <a:rPr lang="en-US" kern="1200" dirty="0">
                <a:solidFill>
                  <a:srgbClr val="000000"/>
                </a:solidFill>
                <a:ea typeface="+mn-ea"/>
              </a:rPr>
              <a:t>Can cities play a role in improving mobility among the poor in developing countries?</a:t>
            </a:r>
          </a:p>
          <a:p>
            <a:pPr marL="0" indent="0">
              <a:spcBef>
                <a:spcPct val="0"/>
              </a:spcBef>
              <a:buNone/>
              <a:defRPr/>
            </a:pPr>
            <a:endParaRPr lang="en-US" kern="1200" dirty="0">
              <a:solidFill>
                <a:srgbClr val="000000"/>
              </a:solidFill>
              <a:ea typeface="+mn-ea"/>
            </a:endParaRPr>
          </a:p>
          <a:p>
            <a:pPr>
              <a:spcBef>
                <a:spcPct val="0"/>
              </a:spcBef>
              <a:defRPr/>
            </a:pPr>
            <a:r>
              <a:rPr lang="en-US" kern="1200" dirty="0">
                <a:solidFill>
                  <a:srgbClr val="000000"/>
                </a:solidFill>
                <a:ea typeface="+mn-ea"/>
              </a:rPr>
              <a:t>Macro Policy: Development associated with move out of agriculture. Can we speed up growth by moving people to the city?</a:t>
            </a:r>
          </a:p>
        </p:txBody>
      </p:sp>
    </p:spTree>
    <p:extLst>
      <p:ext uri="{BB962C8B-B14F-4D97-AF65-F5344CB8AC3E}">
        <p14:creationId xmlns:p14="http://schemas.microsoft.com/office/powerpoint/2010/main" val="28277149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p:nvPr>
        </p:nvSpPr>
        <p:spPr/>
        <p:txBody>
          <a:bodyPr/>
          <a:lstStyle/>
          <a:p>
            <a:r>
              <a:rPr lang="en-US" dirty="0"/>
              <a:t>Mobility for cohabitants</a:t>
            </a:r>
          </a:p>
        </p:txBody>
      </p:sp>
      <p:sp>
        <p:nvSpPr>
          <p:cNvPr id="6" name="Vertical Text Placeholder 2">
            <a:extLst>
              <a:ext uri="{FF2B5EF4-FFF2-40B4-BE49-F238E27FC236}">
                <a16:creationId xmlns:a16="http://schemas.microsoft.com/office/drawing/2014/main" id="{5845D0CB-9BB2-4BB9-8FFC-12A20AC0D169}"/>
              </a:ext>
            </a:extLst>
          </p:cNvPr>
          <p:cNvSpPr>
            <a:spLocks noGrp="1"/>
          </p:cNvSpPr>
          <p:nvPr>
            <p:ph sz="half" idx="1"/>
          </p:nvPr>
        </p:nvSpPr>
        <p:spPr/>
        <p:txBody>
          <a:bodyPr/>
          <a:lstStyle/>
          <a:p>
            <a:r>
              <a:rPr lang="en-US" sz="2400" dirty="0"/>
              <a:t>Better relative and absolute mobility for those who move away from parents</a:t>
            </a:r>
          </a:p>
          <a:p>
            <a:endParaRPr lang="en-US" sz="2400" dirty="0"/>
          </a:p>
          <a:p>
            <a:r>
              <a:rPr lang="en-US" sz="2400" dirty="0"/>
              <a:t>Converges at the top end of the income distribution</a:t>
            </a:r>
          </a:p>
          <a:p>
            <a:pPr lvl="1"/>
            <a:r>
              <a:rPr lang="en-US" sz="2000" dirty="0"/>
              <a:t>If you have rich parents, you end up rich by staying with your parents</a:t>
            </a:r>
          </a:p>
          <a:p>
            <a:pPr marL="0" indent="0">
              <a:buNone/>
            </a:pPr>
            <a:endParaRPr lang="en-US" sz="2400" dirty="0"/>
          </a:p>
          <a:p>
            <a:r>
              <a:rPr lang="en-US" sz="2400" dirty="0"/>
              <a:t>Greater absolute mobility than rural, but lower than urban</a:t>
            </a:r>
          </a:p>
        </p:txBody>
      </p:sp>
      <p:pic>
        <p:nvPicPr>
          <p:cNvPr id="7" name="Content Placeholder 6">
            <a:extLst>
              <a:ext uri="{FF2B5EF4-FFF2-40B4-BE49-F238E27FC236}">
                <a16:creationId xmlns:a16="http://schemas.microsoft.com/office/drawing/2014/main" id="{4E6EAF2E-2372-4ED6-982D-C589CC26C7C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249023"/>
            <a:ext cx="4076700" cy="2969554"/>
          </a:xfrm>
        </p:spPr>
      </p:pic>
    </p:spTree>
    <p:extLst>
      <p:ext uri="{BB962C8B-B14F-4D97-AF65-F5344CB8AC3E}">
        <p14:creationId xmlns:p14="http://schemas.microsoft.com/office/powerpoint/2010/main" val="71285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269680" y="-3960546"/>
            <a:ext cx="728420" cy="8649511"/>
          </a:xfrm>
        </p:spPr>
        <p:txBody>
          <a:bodyPr/>
          <a:lstStyle/>
          <a:p>
            <a:r>
              <a:rPr lang="en-US" dirty="0"/>
              <a:t>Movers Design</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457202"/>
            <a:ext cx="5980893" cy="8649510"/>
          </a:xfrm>
        </p:spPr>
        <p:txBody>
          <a:bodyPr/>
          <a:lstStyle/>
          <a:p>
            <a:r>
              <a:rPr lang="en-US" dirty="0"/>
              <a:t>Follow Chetty (2017) and use a movers identification strategy to identify the causal place-based effects of cities. </a:t>
            </a:r>
          </a:p>
          <a:p>
            <a:r>
              <a:rPr lang="en-US" dirty="0"/>
              <a:t>Do children who move to cities have better mobility outcomes?</a:t>
            </a:r>
          </a:p>
          <a:p>
            <a:pPr lvl="1"/>
            <a:r>
              <a:rPr lang="en-US" dirty="0"/>
              <a:t>Since moving is an endogenous choice, simple comparisons of the outcomes of children whose families move to different areas confound causal effects of place with selection effects (differences in </a:t>
            </a:r>
            <a:r>
              <a:rPr lang="en-US" dirty="0" err="1"/>
              <a:t>unobservables</a:t>
            </a:r>
            <a:r>
              <a:rPr lang="en-US" dirty="0"/>
              <a:t>). </a:t>
            </a:r>
          </a:p>
          <a:p>
            <a:r>
              <a:rPr lang="en-US" dirty="0"/>
              <a:t>Solution: exploiting variation in the timing of children’s moves across areas. </a:t>
            </a:r>
          </a:p>
          <a:p>
            <a:r>
              <a:rPr lang="en-US" dirty="0"/>
              <a:t>Compare the outcomes of children who moved to a city at different ages to determine whether there are city childhood exposure effects (whether every additional year of childhood spent in a better environment improves a child’s long-term outcomes). </a:t>
            </a:r>
          </a:p>
          <a:p>
            <a:r>
              <a:rPr lang="en-US" dirty="0"/>
              <a:t>Identification assumption: the selection effects (children’s </a:t>
            </a:r>
            <a:r>
              <a:rPr lang="en-US" dirty="0" err="1"/>
              <a:t>unobservables</a:t>
            </a:r>
            <a:r>
              <a:rPr lang="en-US" dirty="0"/>
              <a:t>) associated with moving to a city do not vary with the age of the child when the family moves.</a:t>
            </a:r>
            <a:endParaRPr lang="en-US" sz="2400" dirty="0"/>
          </a:p>
          <a:p>
            <a:pPr marL="0" indent="0">
              <a:buNone/>
            </a:pPr>
            <a:endParaRPr lang="en-US" sz="2400" dirty="0"/>
          </a:p>
          <a:p>
            <a:pPr marL="0" indent="0">
              <a:buNone/>
            </a:pPr>
            <a:endParaRPr lang="en-US" sz="2400" dirty="0"/>
          </a:p>
          <a:p>
            <a:pPr marL="0" indent="0">
              <a:buNone/>
            </a:pPr>
            <a:endParaRPr lang="en-US" sz="2400" dirty="0"/>
          </a:p>
        </p:txBody>
      </p:sp>
      <p:pic>
        <p:nvPicPr>
          <p:cNvPr id="4" name="Picture 3">
            <a:extLst>
              <a:ext uri="{FF2B5EF4-FFF2-40B4-BE49-F238E27FC236}">
                <a16:creationId xmlns:a16="http://schemas.microsoft.com/office/drawing/2014/main" id="{1F949452-9CE6-4479-B25E-4CEF957D193C}"/>
              </a:ext>
            </a:extLst>
          </p:cNvPr>
          <p:cNvPicPr>
            <a:picLocks noChangeAspect="1"/>
          </p:cNvPicPr>
          <p:nvPr/>
        </p:nvPicPr>
        <p:blipFill>
          <a:blip r:embed="rId3"/>
          <a:stretch>
            <a:fillRect/>
          </a:stretch>
        </p:blipFill>
        <p:spPr>
          <a:xfrm>
            <a:off x="852486" y="5578407"/>
            <a:ext cx="7439025" cy="1133475"/>
          </a:xfrm>
          <a:prstGeom prst="rect">
            <a:avLst/>
          </a:prstGeom>
        </p:spPr>
      </p:pic>
    </p:spTree>
    <p:extLst>
      <p:ext uri="{BB962C8B-B14F-4D97-AF65-F5344CB8AC3E}">
        <p14:creationId xmlns:p14="http://schemas.microsoft.com/office/powerpoint/2010/main" val="2117221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269680" y="-3960546"/>
            <a:ext cx="728420" cy="8649511"/>
          </a:xfrm>
        </p:spPr>
        <p:txBody>
          <a:bodyPr/>
          <a:lstStyle/>
          <a:p>
            <a:r>
              <a:rPr lang="en-US" dirty="0"/>
              <a:t>Movers Design: Chetty’s Result</a:t>
            </a:r>
          </a:p>
        </p:txBody>
      </p:sp>
      <p:pic>
        <p:nvPicPr>
          <p:cNvPr id="5" name="Picture 4">
            <a:extLst>
              <a:ext uri="{FF2B5EF4-FFF2-40B4-BE49-F238E27FC236}">
                <a16:creationId xmlns:a16="http://schemas.microsoft.com/office/drawing/2014/main" id="{7DFE4473-5D6F-4084-80F0-6E86954C728D}"/>
              </a:ext>
            </a:extLst>
          </p:cNvPr>
          <p:cNvPicPr>
            <a:picLocks noChangeAspect="1"/>
          </p:cNvPicPr>
          <p:nvPr/>
        </p:nvPicPr>
        <p:blipFill rotWithShape="1">
          <a:blip r:embed="rId3"/>
          <a:srcRect r="4082"/>
          <a:stretch/>
        </p:blipFill>
        <p:spPr>
          <a:xfrm>
            <a:off x="940300" y="1209341"/>
            <a:ext cx="7263400" cy="4978886"/>
          </a:xfrm>
          <a:prstGeom prst="rect">
            <a:avLst/>
          </a:prstGeom>
        </p:spPr>
      </p:pic>
    </p:spTree>
    <p:extLst>
      <p:ext uri="{BB962C8B-B14F-4D97-AF65-F5344CB8AC3E}">
        <p14:creationId xmlns:p14="http://schemas.microsoft.com/office/powerpoint/2010/main" val="1368766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269680" y="-3960546"/>
            <a:ext cx="728420" cy="8649511"/>
          </a:xfrm>
        </p:spPr>
        <p:txBody>
          <a:bodyPr/>
          <a:lstStyle/>
          <a:p>
            <a:r>
              <a:rPr lang="en-US" dirty="0"/>
              <a:t>Movers Design: Indonesia</a:t>
            </a:r>
          </a:p>
        </p:txBody>
      </p:sp>
      <p:pic>
        <p:nvPicPr>
          <p:cNvPr id="3" name="Picture 2">
            <a:extLst>
              <a:ext uri="{FF2B5EF4-FFF2-40B4-BE49-F238E27FC236}">
                <a16:creationId xmlns:a16="http://schemas.microsoft.com/office/drawing/2014/main" id="{46739489-C670-4DF6-9877-98153E724CB4}"/>
              </a:ext>
            </a:extLst>
          </p:cNvPr>
          <p:cNvPicPr>
            <a:picLocks noChangeAspect="1"/>
          </p:cNvPicPr>
          <p:nvPr/>
        </p:nvPicPr>
        <p:blipFill>
          <a:blip r:embed="rId3"/>
          <a:stretch>
            <a:fillRect/>
          </a:stretch>
        </p:blipFill>
        <p:spPr>
          <a:xfrm>
            <a:off x="1237622" y="1236713"/>
            <a:ext cx="6668756" cy="4883667"/>
          </a:xfrm>
          <a:prstGeom prst="rect">
            <a:avLst/>
          </a:prstGeom>
        </p:spPr>
      </p:pic>
    </p:spTree>
    <p:extLst>
      <p:ext uri="{BB962C8B-B14F-4D97-AF65-F5344CB8AC3E}">
        <p14:creationId xmlns:p14="http://schemas.microsoft.com/office/powerpoint/2010/main" val="2426439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269680" y="-3960546"/>
            <a:ext cx="728420" cy="8649511"/>
          </a:xfrm>
        </p:spPr>
        <p:txBody>
          <a:bodyPr/>
          <a:lstStyle/>
          <a:p>
            <a:r>
              <a:rPr lang="en-US" dirty="0"/>
              <a:t>Looking at Mobility for families that move</a:t>
            </a:r>
          </a:p>
        </p:txBody>
      </p:sp>
      <p:pic>
        <p:nvPicPr>
          <p:cNvPr id="3" name="Picture 2">
            <a:extLst>
              <a:ext uri="{FF2B5EF4-FFF2-40B4-BE49-F238E27FC236}">
                <a16:creationId xmlns:a16="http://schemas.microsoft.com/office/drawing/2014/main" id="{7EB3AD36-09AB-4934-8D9A-DECFB9C2CDA9}"/>
              </a:ext>
            </a:extLst>
          </p:cNvPr>
          <p:cNvPicPr>
            <a:picLocks noChangeAspect="1"/>
          </p:cNvPicPr>
          <p:nvPr/>
        </p:nvPicPr>
        <p:blipFill>
          <a:blip r:embed="rId3"/>
          <a:stretch>
            <a:fillRect/>
          </a:stretch>
        </p:blipFill>
        <p:spPr>
          <a:xfrm>
            <a:off x="3967681" y="2188500"/>
            <a:ext cx="4467225" cy="2990850"/>
          </a:xfrm>
          <a:prstGeom prst="rect">
            <a:avLst/>
          </a:prstGeom>
        </p:spPr>
      </p:pic>
      <p:sp>
        <p:nvSpPr>
          <p:cNvPr id="6" name="Vertical Text Placeholder 2">
            <a:extLst>
              <a:ext uri="{FF2B5EF4-FFF2-40B4-BE49-F238E27FC236}">
                <a16:creationId xmlns:a16="http://schemas.microsoft.com/office/drawing/2014/main" id="{F4609DA1-7252-49B7-AFF4-B497823B8BE3}"/>
              </a:ext>
            </a:extLst>
          </p:cNvPr>
          <p:cNvSpPr>
            <a:spLocks noGrp="1"/>
          </p:cNvSpPr>
          <p:nvPr>
            <p:ph type="body" orient="vert" idx="1"/>
          </p:nvPr>
        </p:nvSpPr>
        <p:spPr>
          <a:xfrm rot="16200000">
            <a:off x="-979975" y="3262544"/>
            <a:ext cx="5980893" cy="3648413"/>
          </a:xfrm>
        </p:spPr>
        <p:txBody>
          <a:bodyPr/>
          <a:lstStyle/>
          <a:p>
            <a:r>
              <a:rPr lang="en-US" dirty="0"/>
              <a:t>Include rural to urban families who move before children age of 21</a:t>
            </a:r>
          </a:p>
          <a:p>
            <a:endParaRPr lang="en-US" dirty="0"/>
          </a:p>
          <a:p>
            <a:r>
              <a:rPr lang="en-US" dirty="0"/>
              <a:t>Family fixed effects</a:t>
            </a:r>
          </a:p>
          <a:p>
            <a:endParaRPr lang="en-US" dirty="0"/>
          </a:p>
          <a:p>
            <a:r>
              <a:rPr lang="en-US" dirty="0"/>
              <a:t>Exploit difference of years of exposure to the city</a:t>
            </a:r>
          </a:p>
        </p:txBody>
      </p:sp>
    </p:spTree>
    <p:extLst>
      <p:ext uri="{BB962C8B-B14F-4D97-AF65-F5344CB8AC3E}">
        <p14:creationId xmlns:p14="http://schemas.microsoft.com/office/powerpoint/2010/main" val="721002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Average Treatment Effects</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How do we get from that regression to a causal effect? </a:t>
            </a:r>
          </a:p>
          <a:p>
            <a:pPr>
              <a:spcBef>
                <a:spcPct val="0"/>
              </a:spcBef>
              <a:defRPr/>
            </a:pPr>
            <a:endParaRPr lang="en-US" dirty="0"/>
          </a:p>
          <a:p>
            <a:pPr>
              <a:spcBef>
                <a:spcPct val="0"/>
              </a:spcBef>
              <a:defRPr/>
            </a:pPr>
            <a:r>
              <a:rPr lang="en-US" dirty="0"/>
              <a:t>Want to back out ATE of growing up in the city </a:t>
            </a:r>
          </a:p>
          <a:p>
            <a:pPr>
              <a:spcBef>
                <a:spcPct val="0"/>
              </a:spcBef>
              <a:defRPr/>
            </a:pPr>
            <a:endParaRPr lang="en-US" dirty="0"/>
          </a:p>
          <a:p>
            <a:pPr>
              <a:spcBef>
                <a:spcPct val="0"/>
              </a:spcBef>
              <a:defRPr/>
            </a:pPr>
            <a:endParaRPr lang="en-US" dirty="0"/>
          </a:p>
          <a:p>
            <a:pPr>
              <a:spcBef>
                <a:spcPct val="0"/>
              </a:spcBef>
              <a:defRPr/>
            </a:pPr>
            <a:endParaRPr lang="en-US" dirty="0"/>
          </a:p>
          <a:p>
            <a:pPr>
              <a:spcBef>
                <a:spcPct val="0"/>
              </a:spcBef>
              <a:defRPr/>
            </a:pPr>
            <a:endParaRPr lang="en-US" dirty="0"/>
          </a:p>
          <a:p>
            <a:pPr>
              <a:spcBef>
                <a:spcPct val="0"/>
              </a:spcBef>
              <a:defRPr/>
            </a:pPr>
            <a:endParaRPr lang="en-US" dirty="0"/>
          </a:p>
          <a:p>
            <a:pPr>
              <a:spcBef>
                <a:spcPct val="0"/>
              </a:spcBef>
              <a:defRPr/>
            </a:pPr>
            <a:endParaRPr lang="en-US" dirty="0"/>
          </a:p>
          <a:p>
            <a:pPr>
              <a:spcBef>
                <a:spcPct val="0"/>
              </a:spcBef>
              <a:defRPr/>
            </a:pPr>
            <a:endParaRPr lang="en-US" dirty="0"/>
          </a:p>
          <a:p>
            <a:pPr>
              <a:spcBef>
                <a:spcPct val="0"/>
              </a:spcBef>
              <a:defRPr/>
            </a:pPr>
            <a:r>
              <a:rPr lang="en-US" dirty="0"/>
              <a:t>Will fail, for example, if, conditional on parent income:</a:t>
            </a:r>
          </a:p>
          <a:p>
            <a:pPr lvl="1">
              <a:spcBef>
                <a:spcPct val="0"/>
              </a:spcBef>
              <a:defRPr/>
            </a:pPr>
            <a:r>
              <a:rPr lang="en-US" dirty="0"/>
              <a:t>Heritable ability is higher in cities</a:t>
            </a:r>
          </a:p>
          <a:p>
            <a:pPr lvl="1">
              <a:spcBef>
                <a:spcPct val="0"/>
              </a:spcBef>
              <a:defRPr/>
            </a:pPr>
            <a:r>
              <a:rPr lang="en-US" dirty="0"/>
              <a:t>Urban parents are better parents</a:t>
            </a:r>
          </a:p>
          <a:p>
            <a:pPr lvl="1">
              <a:spcBef>
                <a:spcPct val="0"/>
              </a:spcBef>
              <a:defRPr/>
            </a:pPr>
            <a:r>
              <a:rPr lang="en-US" dirty="0"/>
              <a:t>Child ability causes parents to move</a:t>
            </a:r>
          </a:p>
        </p:txBody>
      </p:sp>
      <p:pic>
        <p:nvPicPr>
          <p:cNvPr id="5" name="Picture 4">
            <a:extLst>
              <a:ext uri="{FF2B5EF4-FFF2-40B4-BE49-F238E27FC236}">
                <a16:creationId xmlns:a16="http://schemas.microsoft.com/office/drawing/2014/main" id="{1A2792E4-5D6A-4D8F-B933-DDE1F7570760}"/>
              </a:ext>
            </a:extLst>
          </p:cNvPr>
          <p:cNvPicPr>
            <a:picLocks noChangeAspect="1"/>
          </p:cNvPicPr>
          <p:nvPr/>
        </p:nvPicPr>
        <p:blipFill>
          <a:blip r:embed="rId3"/>
          <a:stretch>
            <a:fillRect/>
          </a:stretch>
        </p:blipFill>
        <p:spPr>
          <a:xfrm>
            <a:off x="914746" y="2351809"/>
            <a:ext cx="7019809" cy="1588424"/>
          </a:xfrm>
          <a:prstGeom prst="rect">
            <a:avLst/>
          </a:prstGeom>
        </p:spPr>
      </p:pic>
    </p:spTree>
    <p:extLst>
      <p:ext uri="{BB962C8B-B14F-4D97-AF65-F5344CB8AC3E}">
        <p14:creationId xmlns:p14="http://schemas.microsoft.com/office/powerpoint/2010/main" val="19485558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Average Treatment Effects</a:t>
            </a:r>
          </a:p>
        </p:txBody>
      </p:sp>
      <p:pic>
        <p:nvPicPr>
          <p:cNvPr id="7" name="Picture 6">
            <a:extLst>
              <a:ext uri="{FF2B5EF4-FFF2-40B4-BE49-F238E27FC236}">
                <a16:creationId xmlns:a16="http://schemas.microsoft.com/office/drawing/2014/main" id="{9F284622-94DF-4BB3-8E97-DB05AA74D5D5}"/>
              </a:ext>
            </a:extLst>
          </p:cNvPr>
          <p:cNvPicPr>
            <a:picLocks noChangeAspect="1"/>
          </p:cNvPicPr>
          <p:nvPr/>
        </p:nvPicPr>
        <p:blipFill rotWithShape="1">
          <a:blip r:embed="rId3"/>
          <a:srcRect l="12000" t="12406" r="12000" b="7070"/>
          <a:stretch/>
        </p:blipFill>
        <p:spPr>
          <a:xfrm>
            <a:off x="301862" y="1180406"/>
            <a:ext cx="8540276" cy="5087389"/>
          </a:xfrm>
          <a:prstGeom prst="rect">
            <a:avLst/>
          </a:prstGeom>
        </p:spPr>
      </p:pic>
    </p:spTree>
    <p:extLst>
      <p:ext uri="{BB962C8B-B14F-4D97-AF65-F5344CB8AC3E}">
        <p14:creationId xmlns:p14="http://schemas.microsoft.com/office/powerpoint/2010/main" val="2474775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ATE on Income Percentile </a:t>
            </a:r>
          </a:p>
        </p:txBody>
      </p:sp>
      <p:pic>
        <p:nvPicPr>
          <p:cNvPr id="4" name="Picture 3">
            <a:extLst>
              <a:ext uri="{FF2B5EF4-FFF2-40B4-BE49-F238E27FC236}">
                <a16:creationId xmlns:a16="http://schemas.microsoft.com/office/drawing/2014/main" id="{305864AA-9CFD-42C8-A143-7E9558D54FD6}"/>
              </a:ext>
            </a:extLst>
          </p:cNvPr>
          <p:cNvPicPr>
            <a:picLocks noChangeAspect="1"/>
          </p:cNvPicPr>
          <p:nvPr/>
        </p:nvPicPr>
        <p:blipFill>
          <a:blip r:embed="rId3"/>
          <a:stretch>
            <a:fillRect/>
          </a:stretch>
        </p:blipFill>
        <p:spPr>
          <a:xfrm>
            <a:off x="648783" y="1456843"/>
            <a:ext cx="7846433" cy="4024554"/>
          </a:xfrm>
          <a:prstGeom prst="rect">
            <a:avLst/>
          </a:prstGeom>
        </p:spPr>
      </p:pic>
    </p:spTree>
    <p:extLst>
      <p:ext uri="{BB962C8B-B14F-4D97-AF65-F5344CB8AC3E}">
        <p14:creationId xmlns:p14="http://schemas.microsoft.com/office/powerpoint/2010/main" val="2027717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6D0662-636F-4976-B3B8-7A056DBED8FD}"/>
              </a:ext>
            </a:extLst>
          </p:cNvPr>
          <p:cNvPicPr>
            <a:picLocks noChangeAspect="1"/>
          </p:cNvPicPr>
          <p:nvPr/>
        </p:nvPicPr>
        <p:blipFill>
          <a:blip r:embed="rId3"/>
          <a:stretch>
            <a:fillRect/>
          </a:stretch>
        </p:blipFill>
        <p:spPr>
          <a:xfrm>
            <a:off x="648783" y="1431595"/>
            <a:ext cx="7954447" cy="4049801"/>
          </a:xfrm>
          <a:prstGeom prst="rect">
            <a:avLst/>
          </a:prstGeom>
        </p:spPr>
      </p:pic>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ATE on Log Income</a:t>
            </a:r>
          </a:p>
        </p:txBody>
      </p:sp>
    </p:spTree>
    <p:extLst>
      <p:ext uri="{BB962C8B-B14F-4D97-AF65-F5344CB8AC3E}">
        <p14:creationId xmlns:p14="http://schemas.microsoft.com/office/powerpoint/2010/main" val="28642079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FB177D-EB82-4038-8056-7FF771FE0B03}"/>
              </a:ext>
            </a:extLst>
          </p:cNvPr>
          <p:cNvPicPr>
            <a:picLocks noChangeAspect="1"/>
          </p:cNvPicPr>
          <p:nvPr/>
        </p:nvPicPr>
        <p:blipFill>
          <a:blip r:embed="rId3"/>
          <a:stretch>
            <a:fillRect/>
          </a:stretch>
        </p:blipFill>
        <p:spPr>
          <a:xfrm>
            <a:off x="648783" y="1376603"/>
            <a:ext cx="8025970" cy="4049801"/>
          </a:xfrm>
          <a:prstGeom prst="rect">
            <a:avLst/>
          </a:prstGeom>
        </p:spPr>
      </p:pic>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ATE on Years of Schooling</a:t>
            </a:r>
          </a:p>
        </p:txBody>
      </p:sp>
    </p:spTree>
    <p:extLst>
      <p:ext uri="{BB962C8B-B14F-4D97-AF65-F5344CB8AC3E}">
        <p14:creationId xmlns:p14="http://schemas.microsoft.com/office/powerpoint/2010/main" val="78547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Literature</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err="1"/>
              <a:t>Gollin</a:t>
            </a:r>
            <a:r>
              <a:rPr lang="en-US" dirty="0"/>
              <a:t>, </a:t>
            </a:r>
            <a:r>
              <a:rPr lang="en-US" dirty="0" err="1"/>
              <a:t>Lagakos</a:t>
            </a:r>
            <a:r>
              <a:rPr lang="en-US" dirty="0"/>
              <a:t>, and Waugh (2014) </a:t>
            </a:r>
          </a:p>
          <a:p>
            <a:pPr lvl="1">
              <a:spcBef>
                <a:spcPct val="0"/>
              </a:spcBef>
              <a:defRPr/>
            </a:pPr>
            <a:r>
              <a:rPr lang="en-US" dirty="0"/>
              <a:t>Agricultural productivity gap of 3.5 across 151 countries</a:t>
            </a:r>
          </a:p>
          <a:p>
            <a:pPr lvl="1">
              <a:spcBef>
                <a:spcPct val="0"/>
              </a:spcBef>
              <a:defRPr/>
            </a:pPr>
            <a:r>
              <a:rPr lang="en-US" dirty="0"/>
              <a:t>Gap of 5.6 for countries in bottom quartile of income</a:t>
            </a:r>
          </a:p>
          <a:p>
            <a:pPr lvl="1">
              <a:spcBef>
                <a:spcPct val="0"/>
              </a:spcBef>
              <a:defRPr/>
            </a:pPr>
            <a:r>
              <a:rPr lang="en-US" dirty="0"/>
              <a:t>Adjusting for hours and human capital, become 2.2 and 3.0 </a:t>
            </a:r>
          </a:p>
          <a:p>
            <a:pPr lvl="1">
              <a:spcBef>
                <a:spcPct val="0"/>
              </a:spcBef>
              <a:defRPr/>
            </a:pPr>
            <a:endParaRPr lang="en-US" dirty="0"/>
          </a:p>
          <a:p>
            <a:pPr>
              <a:spcBef>
                <a:spcPct val="0"/>
              </a:spcBef>
              <a:defRPr/>
            </a:pPr>
            <a:r>
              <a:rPr lang="en-US" dirty="0"/>
              <a:t>Young (2013)</a:t>
            </a:r>
          </a:p>
          <a:p>
            <a:pPr lvl="1">
              <a:spcBef>
                <a:spcPct val="0"/>
              </a:spcBef>
              <a:defRPr/>
            </a:pPr>
            <a:r>
              <a:rPr lang="en-US" dirty="0"/>
              <a:t>Urban-Rural consumption gap of 4.5 among developing</a:t>
            </a:r>
          </a:p>
          <a:p>
            <a:pPr lvl="1">
              <a:spcBef>
                <a:spcPct val="0"/>
              </a:spcBef>
              <a:defRPr/>
            </a:pPr>
            <a:r>
              <a:rPr lang="en-US" dirty="0"/>
              <a:t>1 in 4 or 5 raised in rural/urban migrates</a:t>
            </a:r>
          </a:p>
          <a:p>
            <a:pPr lvl="1">
              <a:spcBef>
                <a:spcPct val="0"/>
              </a:spcBef>
              <a:defRPr/>
            </a:pPr>
            <a:r>
              <a:rPr lang="en-US" dirty="0"/>
              <a:t>Argues can all be explained by a model of selective migration</a:t>
            </a:r>
          </a:p>
          <a:p>
            <a:pPr lvl="1">
              <a:spcBef>
                <a:spcPct val="0"/>
              </a:spcBef>
              <a:defRPr/>
            </a:pPr>
            <a:endParaRPr lang="en-US" dirty="0"/>
          </a:p>
          <a:p>
            <a:pPr>
              <a:spcBef>
                <a:spcPct val="0"/>
              </a:spcBef>
              <a:defRPr/>
            </a:pPr>
            <a:r>
              <a:rPr lang="en-US" dirty="0"/>
              <a:t>Hicks, </a:t>
            </a:r>
            <a:r>
              <a:rPr lang="en-US" dirty="0" err="1"/>
              <a:t>Kleemans</a:t>
            </a:r>
            <a:r>
              <a:rPr lang="en-US" dirty="0"/>
              <a:t>, Li, and Miguel (2017)</a:t>
            </a:r>
          </a:p>
          <a:p>
            <a:pPr lvl="1">
              <a:spcBef>
                <a:spcPct val="0"/>
              </a:spcBef>
              <a:defRPr/>
            </a:pPr>
            <a:r>
              <a:rPr lang="en-US" dirty="0"/>
              <a:t>Reproduce GLW in Kenya and Indonesia</a:t>
            </a:r>
          </a:p>
          <a:p>
            <a:pPr lvl="1">
              <a:spcBef>
                <a:spcPct val="0"/>
              </a:spcBef>
              <a:defRPr/>
            </a:pPr>
            <a:r>
              <a:rPr lang="en-US" dirty="0"/>
              <a:t>But, urban-rural gap goes away when control for individual FE </a:t>
            </a:r>
          </a:p>
          <a:p>
            <a:pPr marL="0" indent="0">
              <a:spcBef>
                <a:spcPct val="0"/>
              </a:spcBef>
              <a:buNone/>
              <a:defRPr/>
            </a:pPr>
            <a:endParaRPr lang="en-US" dirty="0"/>
          </a:p>
        </p:txBody>
      </p:sp>
    </p:spTree>
    <p:extLst>
      <p:ext uri="{BB962C8B-B14F-4D97-AF65-F5344CB8AC3E}">
        <p14:creationId xmlns:p14="http://schemas.microsoft.com/office/powerpoint/2010/main" val="809284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ATE on Years of Schooling</a:t>
            </a:r>
          </a:p>
        </p:txBody>
      </p:sp>
      <p:pic>
        <p:nvPicPr>
          <p:cNvPr id="6" name="Picture 5">
            <a:extLst>
              <a:ext uri="{FF2B5EF4-FFF2-40B4-BE49-F238E27FC236}">
                <a16:creationId xmlns:a16="http://schemas.microsoft.com/office/drawing/2014/main" id="{AE920B68-5A11-4035-827B-1CFC08CB57E8}"/>
              </a:ext>
            </a:extLst>
          </p:cNvPr>
          <p:cNvPicPr>
            <a:picLocks noChangeAspect="1"/>
          </p:cNvPicPr>
          <p:nvPr/>
        </p:nvPicPr>
        <p:blipFill>
          <a:blip r:embed="rId3"/>
          <a:stretch>
            <a:fillRect/>
          </a:stretch>
        </p:blipFill>
        <p:spPr>
          <a:xfrm>
            <a:off x="666750" y="1047750"/>
            <a:ext cx="7810500" cy="5410200"/>
          </a:xfrm>
          <a:prstGeom prst="rect">
            <a:avLst/>
          </a:prstGeom>
        </p:spPr>
      </p:pic>
    </p:spTree>
    <p:extLst>
      <p:ext uri="{BB962C8B-B14F-4D97-AF65-F5344CB8AC3E}">
        <p14:creationId xmlns:p14="http://schemas.microsoft.com/office/powerpoint/2010/main" val="3722362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Mincer Regression: Urban vs Rural</a:t>
            </a:r>
          </a:p>
        </p:txBody>
      </p:sp>
      <p:pic>
        <p:nvPicPr>
          <p:cNvPr id="5" name="Picture 4">
            <a:extLst>
              <a:ext uri="{FF2B5EF4-FFF2-40B4-BE49-F238E27FC236}">
                <a16:creationId xmlns:a16="http://schemas.microsoft.com/office/drawing/2014/main" id="{91E5DCF1-54E3-4BBB-B86C-A4AA742A4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85825"/>
            <a:ext cx="7467600" cy="5600700"/>
          </a:xfrm>
          <a:prstGeom prst="rect">
            <a:avLst/>
          </a:prstGeom>
        </p:spPr>
      </p:pic>
    </p:spTree>
    <p:extLst>
      <p:ext uri="{BB962C8B-B14F-4D97-AF65-F5344CB8AC3E}">
        <p14:creationId xmlns:p14="http://schemas.microsoft.com/office/powerpoint/2010/main" val="3739563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4360192" y="-4360192"/>
            <a:ext cx="728420" cy="9448803"/>
          </a:xfrm>
        </p:spPr>
        <p:txBody>
          <a:bodyPr/>
          <a:lstStyle/>
          <a:p>
            <a:r>
              <a:rPr lang="en-US" dirty="0"/>
              <a:t>ATE on the probability of achieving at least X percentile</a:t>
            </a:r>
          </a:p>
        </p:txBody>
      </p:sp>
      <p:pic>
        <p:nvPicPr>
          <p:cNvPr id="4" name="Picture 3">
            <a:extLst>
              <a:ext uri="{FF2B5EF4-FFF2-40B4-BE49-F238E27FC236}">
                <a16:creationId xmlns:a16="http://schemas.microsoft.com/office/drawing/2014/main" id="{5BDBB298-3888-418C-9D1E-3A1C4025B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650" y="1085850"/>
            <a:ext cx="7124700" cy="5343525"/>
          </a:xfrm>
          <a:prstGeom prst="rect">
            <a:avLst/>
          </a:prstGeom>
        </p:spPr>
      </p:pic>
    </p:spTree>
    <p:extLst>
      <p:ext uri="{BB962C8B-B14F-4D97-AF65-F5344CB8AC3E}">
        <p14:creationId xmlns:p14="http://schemas.microsoft.com/office/powerpoint/2010/main" val="2527997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Next steps</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457202"/>
            <a:ext cx="5980893" cy="8649510"/>
          </a:xfrm>
        </p:spPr>
        <p:txBody>
          <a:bodyPr/>
          <a:lstStyle/>
          <a:p>
            <a:pPr>
              <a:spcBef>
                <a:spcPct val="0"/>
              </a:spcBef>
              <a:defRPr/>
            </a:pPr>
            <a:r>
              <a:rPr lang="en-US" dirty="0"/>
              <a:t>Coming -  link geocoded community survey data to individuals </a:t>
            </a:r>
          </a:p>
          <a:p>
            <a:pPr>
              <a:spcBef>
                <a:spcPct val="0"/>
              </a:spcBef>
              <a:defRPr/>
            </a:pPr>
            <a:endParaRPr lang="en-US" dirty="0"/>
          </a:p>
          <a:p>
            <a:pPr>
              <a:spcBef>
                <a:spcPct val="0"/>
              </a:spcBef>
              <a:defRPr/>
            </a:pPr>
            <a:r>
              <a:rPr lang="en-US" dirty="0"/>
              <a:t>Variables I’ll use </a:t>
            </a:r>
          </a:p>
          <a:p>
            <a:pPr lvl="1">
              <a:spcBef>
                <a:spcPct val="0"/>
              </a:spcBef>
              <a:defRPr/>
            </a:pPr>
            <a:r>
              <a:rPr lang="en-US" dirty="0"/>
              <a:t>Public education: % of teachers trained, and distance from school</a:t>
            </a:r>
          </a:p>
          <a:p>
            <a:pPr lvl="1">
              <a:spcBef>
                <a:spcPct val="0"/>
              </a:spcBef>
              <a:defRPr/>
            </a:pPr>
            <a:r>
              <a:rPr lang="en-US" dirty="0"/>
              <a:t>Health care services: range of quality indicators (still trying to figure out what kind of proxy of this makes sense), and distance </a:t>
            </a:r>
          </a:p>
          <a:p>
            <a:pPr lvl="1">
              <a:spcBef>
                <a:spcPct val="0"/>
              </a:spcBef>
              <a:defRPr/>
            </a:pPr>
            <a:r>
              <a:rPr lang="en-US" dirty="0"/>
              <a:t>Public health: clean public/private toilets and sanitation (sewage and garbage maintenance) </a:t>
            </a:r>
          </a:p>
          <a:p>
            <a:pPr lvl="1">
              <a:spcBef>
                <a:spcPct val="0"/>
              </a:spcBef>
              <a:defRPr/>
            </a:pPr>
            <a:r>
              <a:rPr lang="en-US" dirty="0"/>
              <a:t>Public facilities: whether have paved road, bus station, and tap water in their neighborhoods/village</a:t>
            </a:r>
          </a:p>
          <a:p>
            <a:r>
              <a:rPr lang="en-US" dirty="0"/>
              <a:t>Add further robustness to the ATEs </a:t>
            </a:r>
          </a:p>
          <a:p>
            <a:r>
              <a:rPr lang="en-US" dirty="0"/>
              <a:t>Understand the education/human capital aspect better by:</a:t>
            </a:r>
          </a:p>
          <a:p>
            <a:pPr lvl="1"/>
            <a:r>
              <a:rPr lang="en-US" dirty="0"/>
              <a:t>Looking at community level characteristics (e.g. distance from school, school quality, etc.)</a:t>
            </a:r>
          </a:p>
          <a:p>
            <a:pPr lvl="1"/>
            <a:r>
              <a:rPr lang="en-US" dirty="0"/>
              <a:t>Looking at impacts on cognitive capacity, health and on the personality related questions (the latter representing non-cognitive skills)</a:t>
            </a:r>
          </a:p>
          <a:p>
            <a:pPr lvl="1"/>
            <a:r>
              <a:rPr lang="en-US" dirty="0"/>
              <a:t>Thinking a bit more about the implications of the mincer regressions (returns to education for rural vs. urban kids)</a:t>
            </a:r>
          </a:p>
          <a:p>
            <a:pPr marL="457200" lvl="1" indent="0">
              <a:spcBef>
                <a:spcPct val="0"/>
              </a:spcBef>
              <a:buNone/>
              <a:defRPr/>
            </a:pPr>
            <a:endParaRPr lang="en-US" dirty="0"/>
          </a:p>
        </p:txBody>
      </p:sp>
    </p:spTree>
    <p:extLst>
      <p:ext uri="{BB962C8B-B14F-4D97-AF65-F5344CB8AC3E}">
        <p14:creationId xmlns:p14="http://schemas.microsoft.com/office/powerpoint/2010/main" val="2107363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Next steps</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457202"/>
            <a:ext cx="5980893" cy="8649510"/>
          </a:xfrm>
        </p:spPr>
        <p:txBody>
          <a:bodyPr/>
          <a:lstStyle/>
          <a:p>
            <a:r>
              <a:rPr lang="en-US" dirty="0"/>
              <a:t>Look at heterogeneous effects by race</a:t>
            </a:r>
          </a:p>
          <a:p>
            <a:r>
              <a:rPr lang="en-US" dirty="0"/>
              <a:t>Potentially extend to other countries, focusing on other settings with high quality linked data on parent and child income </a:t>
            </a:r>
          </a:p>
          <a:p>
            <a:r>
              <a:rPr lang="en-US" dirty="0"/>
              <a:t>Look at consumption</a:t>
            </a:r>
          </a:p>
          <a:p>
            <a:r>
              <a:rPr lang="en-US" dirty="0"/>
              <a:t>Compare people who move rural to urban vs rural to rural controlling for public goods provision if possible?</a:t>
            </a:r>
          </a:p>
          <a:p>
            <a:pPr lvl="1"/>
            <a:r>
              <a:rPr lang="en-US" dirty="0"/>
              <a:t>Isolate social/peer effects by controlling for parent observables</a:t>
            </a:r>
          </a:p>
          <a:p>
            <a:r>
              <a:rPr lang="en-US" dirty="0"/>
              <a:t>Use “why did you move” variable to identify “random” moves</a:t>
            </a:r>
          </a:p>
          <a:p>
            <a:r>
              <a:rPr lang="en-US" dirty="0"/>
              <a:t>Use improvement in public transport/building of road as instrument for migration/variation?</a:t>
            </a:r>
          </a:p>
          <a:p>
            <a:pPr lvl="1"/>
            <a:r>
              <a:rPr lang="en-US" dirty="0"/>
              <a:t>Interact with distance to city?</a:t>
            </a:r>
          </a:p>
          <a:p>
            <a:r>
              <a:rPr lang="en-US" dirty="0"/>
              <a:t>Look at distance to city, population density relationship with mobility</a:t>
            </a:r>
          </a:p>
          <a:p>
            <a:r>
              <a:rPr lang="en-US" dirty="0"/>
              <a:t>Other Indonesian natural experiments</a:t>
            </a:r>
          </a:p>
          <a:p>
            <a:r>
              <a:rPr lang="en-US" dirty="0"/>
              <a:t>Additional outcomes (cognitive capacity, personality, health), additional controls (parent education, religion, and language) </a:t>
            </a:r>
          </a:p>
          <a:p>
            <a:r>
              <a:rPr lang="en-US" dirty="0"/>
              <a:t>Bring in census data to increase power: Can estimate propensity score in the census, then use that to compute ATE in IFLS</a:t>
            </a:r>
          </a:p>
        </p:txBody>
      </p:sp>
    </p:spTree>
    <p:extLst>
      <p:ext uri="{BB962C8B-B14F-4D97-AF65-F5344CB8AC3E}">
        <p14:creationId xmlns:p14="http://schemas.microsoft.com/office/powerpoint/2010/main" val="464551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Appendix</a:t>
            </a:r>
          </a:p>
        </p:txBody>
      </p:sp>
      <p:pic>
        <p:nvPicPr>
          <p:cNvPr id="1026" name="Picture 2" descr="https://lh4.googleusercontent.com/w3iu4OyWyu_1SuCoEB0RKe23TnvAru2fe8BiWwtO3q1AfwOCrQ4f2t0iln8PU0ewDRpKXey1aXeppsosCuqRMRfsQ5YQkvLqLG_mJm56bM7Tykb7f9m6zJAKjod74Y7fxQyocbSVDrguIGQE_Q">
            <a:extLst>
              <a:ext uri="{FF2B5EF4-FFF2-40B4-BE49-F238E27FC236}">
                <a16:creationId xmlns:a16="http://schemas.microsoft.com/office/drawing/2014/main" id="{28F0AA64-4BDE-47FF-8CB5-D09674DF7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0631" y="1178831"/>
            <a:ext cx="6662737" cy="4883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950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a:t>Literature</a:t>
            </a:r>
            <a:endParaRPr lang="en-US" dirty="0"/>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pPr>
              <a:spcBef>
                <a:spcPct val="0"/>
              </a:spcBef>
              <a:defRPr/>
            </a:pPr>
            <a:r>
              <a:rPr lang="en-US" dirty="0"/>
              <a:t>Alvarez (2017)</a:t>
            </a:r>
          </a:p>
          <a:p>
            <a:pPr lvl="1">
              <a:spcBef>
                <a:spcPct val="0"/>
              </a:spcBef>
              <a:defRPr/>
            </a:pPr>
            <a:r>
              <a:rPr lang="en-US" dirty="0"/>
              <a:t>Similar results in Brazil; Pulido and </a:t>
            </a:r>
            <a:r>
              <a:rPr lang="en-US" dirty="0" err="1"/>
              <a:t>Swiecki</a:t>
            </a:r>
            <a:r>
              <a:rPr lang="en-US" dirty="0"/>
              <a:t> (2018)</a:t>
            </a:r>
          </a:p>
          <a:p>
            <a:pPr lvl="1">
              <a:spcBef>
                <a:spcPct val="0"/>
              </a:spcBef>
              <a:defRPr/>
            </a:pPr>
            <a:r>
              <a:rPr lang="en-US" dirty="0"/>
              <a:t>Hicks et al. rely on recall data; creates bias</a:t>
            </a:r>
          </a:p>
          <a:p>
            <a:pPr lvl="1">
              <a:spcBef>
                <a:spcPct val="0"/>
              </a:spcBef>
              <a:defRPr/>
            </a:pPr>
            <a:r>
              <a:rPr lang="en-US" dirty="0"/>
              <a:t>Use FE but only current year income</a:t>
            </a:r>
          </a:p>
          <a:p>
            <a:pPr lvl="1">
              <a:spcBef>
                <a:spcPct val="0"/>
              </a:spcBef>
              <a:defRPr/>
            </a:pPr>
            <a:r>
              <a:rPr lang="en-US" dirty="0"/>
              <a:t>Find 33 and 8 log point premia for non-agriculture and urban </a:t>
            </a:r>
          </a:p>
          <a:p>
            <a:pPr lvl="1">
              <a:spcBef>
                <a:spcPct val="0"/>
              </a:spcBef>
              <a:defRPr/>
            </a:pPr>
            <a:endParaRPr lang="en-US" dirty="0"/>
          </a:p>
          <a:p>
            <a:pPr>
              <a:spcBef>
                <a:spcPct val="0"/>
              </a:spcBef>
              <a:defRPr/>
            </a:pPr>
            <a:r>
              <a:rPr lang="en-US" dirty="0"/>
              <a:t>Chetty, Hendren, and Katz (2016)</a:t>
            </a:r>
          </a:p>
          <a:p>
            <a:pPr lvl="1">
              <a:spcBef>
                <a:spcPct val="0"/>
              </a:spcBef>
              <a:defRPr/>
            </a:pPr>
            <a:r>
              <a:rPr lang="en-US" dirty="0"/>
              <a:t>MTO affected kids but not parents</a:t>
            </a:r>
          </a:p>
          <a:p>
            <a:pPr lvl="1">
              <a:spcBef>
                <a:spcPct val="0"/>
              </a:spcBef>
              <a:defRPr/>
            </a:pPr>
            <a:endParaRPr lang="en-US" dirty="0"/>
          </a:p>
          <a:p>
            <a:pPr>
              <a:spcBef>
                <a:spcPct val="0"/>
              </a:spcBef>
              <a:defRPr/>
            </a:pPr>
            <a:r>
              <a:rPr lang="en-US" dirty="0"/>
              <a:t>Bryan, Chowdhury, and </a:t>
            </a:r>
            <a:r>
              <a:rPr lang="en-US" dirty="0" err="1"/>
              <a:t>Mobarak</a:t>
            </a:r>
            <a:r>
              <a:rPr lang="en-US" dirty="0"/>
              <a:t> (2014)</a:t>
            </a:r>
          </a:p>
          <a:p>
            <a:pPr lvl="1">
              <a:spcBef>
                <a:spcPct val="0"/>
              </a:spcBef>
              <a:defRPr/>
            </a:pPr>
            <a:r>
              <a:rPr lang="en-US" dirty="0"/>
              <a:t>RCT incentivizing migration</a:t>
            </a:r>
          </a:p>
          <a:p>
            <a:pPr lvl="1">
              <a:spcBef>
                <a:spcPct val="0"/>
              </a:spcBef>
              <a:defRPr/>
            </a:pPr>
            <a:r>
              <a:rPr lang="en-US" dirty="0"/>
              <a:t>Treated households more likely to migrate as well as re-migrate</a:t>
            </a:r>
          </a:p>
          <a:p>
            <a:pPr lvl="1">
              <a:spcBef>
                <a:spcPct val="0"/>
              </a:spcBef>
              <a:defRPr/>
            </a:pPr>
            <a:r>
              <a:rPr lang="en-US" dirty="0"/>
              <a:t>Consistent with risky migration which requires individual-specific learning</a:t>
            </a:r>
          </a:p>
        </p:txBody>
      </p:sp>
    </p:spTree>
    <p:extLst>
      <p:ext uri="{BB962C8B-B14F-4D97-AF65-F5344CB8AC3E}">
        <p14:creationId xmlns:p14="http://schemas.microsoft.com/office/powerpoint/2010/main" val="1776148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Data: Indonesian Family Life Survey </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r>
              <a:rPr lang="en-US" dirty="0"/>
              <a:t>On-going longitudinal survey containing individual- and household-level data for 30,000 individuals representative of 83% of the Indonesian population. </a:t>
            </a:r>
          </a:p>
          <a:p>
            <a:pPr lvl="1"/>
            <a:r>
              <a:rPr lang="en-US" dirty="0"/>
              <a:t>Five waves conducted in 1993, 1997, 2000, 2007, and 2014</a:t>
            </a:r>
          </a:p>
          <a:p>
            <a:pPr lvl="1"/>
            <a:r>
              <a:rPr lang="en-US" dirty="0"/>
              <a:t>Income history data for IFLS1, 2, and 3 (1990 – 2000)</a:t>
            </a:r>
          </a:p>
          <a:p>
            <a:r>
              <a:rPr lang="en-US" dirty="0"/>
              <a:t>Long-term panel survey of individuals, which allows for the tracking and comparison of parents and their children not only on the household level, but also on the individual level</a:t>
            </a:r>
          </a:p>
          <a:p>
            <a:pPr lvl="1"/>
            <a:r>
              <a:rPr lang="en-US" dirty="0"/>
              <a:t>Many longitudinal surveys, especially in developing countries, only track households and thus cannot track individuals who leave</a:t>
            </a:r>
          </a:p>
          <a:p>
            <a:pPr marL="0" indent="0">
              <a:buNone/>
            </a:pPr>
            <a:endParaRPr lang="en-US" dirty="0"/>
          </a:p>
          <a:p>
            <a:r>
              <a:rPr lang="en-US" dirty="0"/>
              <a:t>Rich data on income, location, education, migration, sector of work, and various other socioeconomic factors</a:t>
            </a:r>
          </a:p>
          <a:p>
            <a:pPr marL="0" indent="0">
              <a:buNone/>
            </a:pPr>
            <a:endParaRPr lang="en-US" dirty="0"/>
          </a:p>
          <a:p>
            <a:r>
              <a:rPr lang="en-US" dirty="0"/>
              <a:t>High re-contact rate (among IFLS1 households, 87.8% were interviewed in all five waves or died)</a:t>
            </a:r>
          </a:p>
        </p:txBody>
      </p:sp>
    </p:spTree>
    <p:extLst>
      <p:ext uri="{BB962C8B-B14F-4D97-AF65-F5344CB8AC3E}">
        <p14:creationId xmlns:p14="http://schemas.microsoft.com/office/powerpoint/2010/main" val="2152016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183425" y="-2874290"/>
            <a:ext cx="728420" cy="6477000"/>
          </a:xfrm>
        </p:spPr>
        <p:txBody>
          <a:bodyPr/>
          <a:lstStyle/>
          <a:p>
            <a:r>
              <a:rPr lang="en-US" dirty="0"/>
              <a:t>Mobility in Indonesia</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1581553" y="-295924"/>
            <a:ext cx="5980893" cy="8649510"/>
          </a:xfrm>
        </p:spPr>
        <p:txBody>
          <a:bodyPr/>
          <a:lstStyle/>
          <a:p>
            <a:r>
              <a:rPr lang="en-US" dirty="0"/>
              <a:t>Relative Mobility</a:t>
            </a:r>
          </a:p>
          <a:p>
            <a:pPr lvl="1"/>
            <a:r>
              <a:rPr lang="en-US" dirty="0"/>
              <a:t>Indonesia: .259</a:t>
            </a:r>
          </a:p>
          <a:p>
            <a:pPr lvl="1"/>
            <a:r>
              <a:rPr lang="en-US" dirty="0"/>
              <a:t>US: .341</a:t>
            </a:r>
          </a:p>
          <a:p>
            <a:pPr marL="457200" lvl="1" indent="0">
              <a:buNone/>
            </a:pPr>
            <a:endParaRPr lang="en-US" dirty="0"/>
          </a:p>
          <a:p>
            <a:r>
              <a:rPr lang="en-US" dirty="0"/>
              <a:t>Absolute Mobility:</a:t>
            </a:r>
          </a:p>
          <a:p>
            <a:pPr lvl="1"/>
            <a:r>
              <a:rPr lang="en-US" dirty="0"/>
              <a:t>Indonesia: 43.8</a:t>
            </a:r>
          </a:p>
          <a:p>
            <a:pPr lvl="1"/>
            <a:r>
              <a:rPr lang="en-US" dirty="0"/>
              <a:t>US:  ~43</a:t>
            </a:r>
          </a:p>
        </p:txBody>
      </p:sp>
      <p:pic>
        <p:nvPicPr>
          <p:cNvPr id="5" name="Picture 4">
            <a:extLst>
              <a:ext uri="{FF2B5EF4-FFF2-40B4-BE49-F238E27FC236}">
                <a16:creationId xmlns:a16="http://schemas.microsoft.com/office/drawing/2014/main" id="{593F1BDB-4B6D-4710-A67B-652F6469F5F3}"/>
              </a:ext>
            </a:extLst>
          </p:cNvPr>
          <p:cNvPicPr>
            <a:picLocks noChangeAspect="1"/>
          </p:cNvPicPr>
          <p:nvPr/>
        </p:nvPicPr>
        <p:blipFill>
          <a:blip r:embed="rId3"/>
          <a:stretch>
            <a:fillRect/>
          </a:stretch>
        </p:blipFill>
        <p:spPr>
          <a:xfrm>
            <a:off x="2887706" y="1419066"/>
            <a:ext cx="6009049" cy="4400550"/>
          </a:xfrm>
          <a:prstGeom prst="rect">
            <a:avLst/>
          </a:prstGeom>
        </p:spPr>
      </p:pic>
    </p:spTree>
    <p:extLst>
      <p:ext uri="{BB962C8B-B14F-4D97-AF65-F5344CB8AC3E}">
        <p14:creationId xmlns:p14="http://schemas.microsoft.com/office/powerpoint/2010/main" val="118170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763268" y="-3454133"/>
            <a:ext cx="728420" cy="7636686"/>
          </a:xfrm>
        </p:spPr>
        <p:txBody>
          <a:bodyPr/>
          <a:lstStyle/>
          <a:p>
            <a:r>
              <a:rPr lang="en-US" dirty="0"/>
              <a:t>Methods: Mobility of the Poor</a:t>
            </a:r>
          </a:p>
        </p:txBody>
      </p:sp>
      <p:sp>
        <p:nvSpPr>
          <p:cNvPr id="3" name="Vertical Text Placeholder 2">
            <a:extLst>
              <a:ext uri="{FF2B5EF4-FFF2-40B4-BE49-F238E27FC236}">
                <a16:creationId xmlns:a16="http://schemas.microsoft.com/office/drawing/2014/main" id="{5BB72597-E485-974F-B0A4-0BA9D873EFA1}"/>
              </a:ext>
            </a:extLst>
          </p:cNvPr>
          <p:cNvSpPr>
            <a:spLocks noGrp="1"/>
          </p:cNvSpPr>
          <p:nvPr>
            <p:ph type="body" orient="vert" idx="1"/>
          </p:nvPr>
        </p:nvSpPr>
        <p:spPr>
          <a:xfrm rot="16200000">
            <a:off x="2106254" y="-820625"/>
            <a:ext cx="4931491" cy="8649510"/>
          </a:xfrm>
        </p:spPr>
        <p:txBody>
          <a:bodyPr/>
          <a:lstStyle/>
          <a:p>
            <a:r>
              <a:rPr lang="en-US" dirty="0"/>
              <a:t>One of our goals is to estimate mobility for particularly vulnerable populations, i.e. the poor in poor countries</a:t>
            </a:r>
          </a:p>
          <a:p>
            <a:pPr lvl="1"/>
            <a:r>
              <a:rPr lang="en-US" dirty="0"/>
              <a:t>To compare </a:t>
            </a:r>
            <a:r>
              <a:rPr lang="en-US" i="1" dirty="0"/>
              <a:t>within</a:t>
            </a:r>
            <a:r>
              <a:rPr lang="en-US" dirty="0"/>
              <a:t> samples, a fixed income distribution doesn’t work</a:t>
            </a:r>
          </a:p>
          <a:p>
            <a:pPr lvl="2"/>
            <a:r>
              <a:rPr lang="en-US" dirty="0"/>
              <a:t>Percentile buckets are differently sized</a:t>
            </a:r>
          </a:p>
          <a:p>
            <a:pPr marL="0" indent="0">
              <a:buNone/>
            </a:pPr>
            <a:endParaRPr lang="en-US" dirty="0"/>
          </a:p>
          <a:p>
            <a:r>
              <a:rPr lang="en-US" dirty="0"/>
              <a:t>To test whether certain populations are more vulnerable, we take subsets of the data based on characteristics (e.g. agricultural jobs, rural location, high-education percentiles, etc.) and calculate income distributions for each characteristic</a:t>
            </a:r>
          </a:p>
          <a:p>
            <a:pPr lvl="1"/>
            <a:r>
              <a:rPr lang="en-US" dirty="0"/>
              <a:t>Makes percentile buckets equally-sized</a:t>
            </a:r>
          </a:p>
          <a:p>
            <a:pPr lvl="1"/>
            <a:r>
              <a:rPr lang="en-US" dirty="0"/>
              <a:t>Allows for more intuitive </a:t>
            </a:r>
            <a:r>
              <a:rPr lang="en-US" i="1" dirty="0"/>
              <a:t>within</a:t>
            </a:r>
            <a:r>
              <a:rPr lang="en-US" dirty="0"/>
              <a:t>-sample comparisons</a:t>
            </a:r>
          </a:p>
          <a:p>
            <a:pPr marL="457200" lvl="1" indent="0">
              <a:buNone/>
            </a:pPr>
            <a:endParaRPr lang="en-US" dirty="0"/>
          </a:p>
          <a:p>
            <a:r>
              <a:rPr lang="en-US" dirty="0"/>
              <a:t>Compare the mobility of those with below-median incomes to the rest in that subset to identify the most vulnerable</a:t>
            </a:r>
          </a:p>
        </p:txBody>
      </p:sp>
    </p:spTree>
    <p:extLst>
      <p:ext uri="{BB962C8B-B14F-4D97-AF65-F5344CB8AC3E}">
        <p14:creationId xmlns:p14="http://schemas.microsoft.com/office/powerpoint/2010/main" val="4248218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6563A8-262F-B447-811B-9E88C9BF6A00}"/>
              </a:ext>
            </a:extLst>
          </p:cNvPr>
          <p:cNvSpPr>
            <a:spLocks noGrp="1"/>
          </p:cNvSpPr>
          <p:nvPr>
            <p:ph type="title" orient="vert"/>
          </p:nvPr>
        </p:nvSpPr>
        <p:spPr>
          <a:xfrm rot="16200000">
            <a:off x="3763268" y="-3454133"/>
            <a:ext cx="728420" cy="7636686"/>
          </a:xfrm>
        </p:spPr>
        <p:txBody>
          <a:bodyPr/>
          <a:lstStyle/>
          <a:p>
            <a:r>
              <a:rPr lang="en-US" dirty="0"/>
              <a:t>Methods: Mobility of the Poor</a:t>
            </a:r>
          </a:p>
        </p:txBody>
      </p:sp>
      <p:pic>
        <p:nvPicPr>
          <p:cNvPr id="4" name="Picture 3">
            <a:extLst>
              <a:ext uri="{FF2B5EF4-FFF2-40B4-BE49-F238E27FC236}">
                <a16:creationId xmlns:a16="http://schemas.microsoft.com/office/drawing/2014/main" id="{A2FC6916-BA46-4A03-844C-FC3874F1633B}"/>
              </a:ext>
            </a:extLst>
          </p:cNvPr>
          <p:cNvPicPr>
            <a:picLocks noChangeAspect="1"/>
          </p:cNvPicPr>
          <p:nvPr/>
        </p:nvPicPr>
        <p:blipFill>
          <a:blip r:embed="rId3"/>
          <a:stretch>
            <a:fillRect/>
          </a:stretch>
        </p:blipFill>
        <p:spPr>
          <a:xfrm>
            <a:off x="1014412" y="1128712"/>
            <a:ext cx="7115175" cy="4600575"/>
          </a:xfrm>
          <a:prstGeom prst="rect">
            <a:avLst/>
          </a:prstGeom>
        </p:spPr>
      </p:pic>
      <p:sp>
        <p:nvSpPr>
          <p:cNvPr id="7" name="Oval 6">
            <a:extLst>
              <a:ext uri="{FF2B5EF4-FFF2-40B4-BE49-F238E27FC236}">
                <a16:creationId xmlns:a16="http://schemas.microsoft.com/office/drawing/2014/main" id="{761CAAFA-1911-408C-BF24-C27E6BE155CD}"/>
              </a:ext>
            </a:extLst>
          </p:cNvPr>
          <p:cNvSpPr/>
          <p:nvPr/>
        </p:nvSpPr>
        <p:spPr>
          <a:xfrm>
            <a:off x="4346222" y="2280356"/>
            <a:ext cx="1546578" cy="270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1B3CCC2-023B-4322-92D7-57A840E14C8D}"/>
              </a:ext>
            </a:extLst>
          </p:cNvPr>
          <p:cNvSpPr/>
          <p:nvPr/>
        </p:nvSpPr>
        <p:spPr>
          <a:xfrm>
            <a:off x="4346222" y="3053645"/>
            <a:ext cx="1546578" cy="270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45250"/>
      </p:ext>
    </p:extLst>
  </p:cSld>
  <p:clrMapOvr>
    <a:masterClrMapping/>
  </p:clrMapOvr>
</p:sld>
</file>

<file path=ppt/theme/theme1.xml><?xml version="1.0" encoding="utf-8"?>
<a:theme xmlns:a="http://schemas.openxmlformats.org/drawingml/2006/main" name="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2027</TotalTime>
  <Words>2577</Words>
  <Application>Microsoft Office PowerPoint</Application>
  <PresentationFormat>On-screen Show (4:3)</PresentationFormat>
  <Paragraphs>314</Paragraphs>
  <Slides>45</Slides>
  <Notes>43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45</vt:i4>
      </vt:variant>
    </vt:vector>
  </HeadingPairs>
  <TitlesOfParts>
    <vt:vector size="55" baseType="lpstr">
      <vt:lpstr>ＭＳ Ｐゴシック</vt:lpstr>
      <vt:lpstr>Arial</vt:lpstr>
      <vt:lpstr>Calibri</vt:lpstr>
      <vt:lpstr>cmss10</vt:lpstr>
      <vt:lpstr>Symbol</vt:lpstr>
      <vt:lpstr>Beamer Template</vt:lpstr>
      <vt:lpstr>1_Beamer Template</vt:lpstr>
      <vt:lpstr>8_Beamer Slides - Title and Outlines</vt:lpstr>
      <vt:lpstr>2_Beamer Template</vt:lpstr>
      <vt:lpstr>2_Office Theme</vt:lpstr>
      <vt:lpstr>PowerPoint Presentation</vt:lpstr>
      <vt:lpstr>Motivation 1</vt:lpstr>
      <vt:lpstr>Motivation 2</vt:lpstr>
      <vt:lpstr>Literature</vt:lpstr>
      <vt:lpstr>Literature</vt:lpstr>
      <vt:lpstr>Data: Indonesian Family Life Survey </vt:lpstr>
      <vt:lpstr>Mobility in Indonesia</vt:lpstr>
      <vt:lpstr>Methods: Mobility of the Poor</vt:lpstr>
      <vt:lpstr>Methods: Mobility of the Poor</vt:lpstr>
      <vt:lpstr>Results: Rural vs. Urban, Agricultural vs. Non-Agricultural</vt:lpstr>
      <vt:lpstr>Observations</vt:lpstr>
      <vt:lpstr>Observations—Education</vt:lpstr>
      <vt:lpstr>Observations—Education</vt:lpstr>
      <vt:lpstr>Observations—Education</vt:lpstr>
      <vt:lpstr>Observations—Occupational Mobility</vt:lpstr>
      <vt:lpstr>Pivoting focus…</vt:lpstr>
      <vt:lpstr>US Urban vs. Rural Mobility</vt:lpstr>
      <vt:lpstr>Baseline Gap in Indonesia</vt:lpstr>
      <vt:lpstr>Migration Patterns</vt:lpstr>
      <vt:lpstr>Intergenerational Mobility</vt:lpstr>
      <vt:lpstr>Absolute mobility is greater in urban than rural areas</vt:lpstr>
      <vt:lpstr>Puzzle</vt:lpstr>
      <vt:lpstr>Explaining the Puzzle</vt:lpstr>
      <vt:lpstr>Explaining the Puzzle</vt:lpstr>
      <vt:lpstr>Explaining the Puzzle</vt:lpstr>
      <vt:lpstr>Selection into Migration</vt:lpstr>
      <vt:lpstr>Mobility for Rural-Urban Movers</vt:lpstr>
      <vt:lpstr>Mobility for Agricultural – Non-agricultural Movers</vt:lpstr>
      <vt:lpstr>Skill-Biased Migration?</vt:lpstr>
      <vt:lpstr>Mobility for cohabitants</vt:lpstr>
      <vt:lpstr>Movers Design</vt:lpstr>
      <vt:lpstr>Movers Design: Chetty’s Result</vt:lpstr>
      <vt:lpstr>Movers Design: Indonesia</vt:lpstr>
      <vt:lpstr>Looking at Mobility for families that move</vt:lpstr>
      <vt:lpstr>Average Treatment Effects</vt:lpstr>
      <vt:lpstr>Average Treatment Effects</vt:lpstr>
      <vt:lpstr>ATE on Income Percentile </vt:lpstr>
      <vt:lpstr>ATE on Log Income</vt:lpstr>
      <vt:lpstr>ATE on Years of Schooling</vt:lpstr>
      <vt:lpstr>ATE on Years of Schooling</vt:lpstr>
      <vt:lpstr>Mincer Regression: Urban vs Rural</vt:lpstr>
      <vt:lpstr>ATE on the probability of achieving at least X percentile</vt:lpstr>
      <vt:lpstr>Next steps</vt:lpstr>
      <vt:lpstr>Next steps</vt:lpstr>
      <vt:lpstr>Appendix</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Brown</dc:creator>
  <cp:lastModifiedBy>Jonas Jin</cp:lastModifiedBy>
  <cp:revision>93</cp:revision>
  <dcterms:created xsi:type="dcterms:W3CDTF">2013-04-11T00:11:29Z</dcterms:created>
  <dcterms:modified xsi:type="dcterms:W3CDTF">2019-03-08T20:17:22Z</dcterms:modified>
</cp:coreProperties>
</file>